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8"/>
  </p:notesMasterIdLst>
  <p:handoutMasterIdLst>
    <p:handoutMasterId r:id="rId29"/>
  </p:handoutMasterIdLst>
  <p:sldIdLst>
    <p:sldId id="265" r:id="rId2"/>
    <p:sldId id="351" r:id="rId3"/>
    <p:sldId id="270" r:id="rId4"/>
    <p:sldId id="279" r:id="rId5"/>
    <p:sldId id="300" r:id="rId6"/>
    <p:sldId id="301" r:id="rId7"/>
    <p:sldId id="337" r:id="rId8"/>
    <p:sldId id="328" r:id="rId9"/>
    <p:sldId id="354" r:id="rId10"/>
    <p:sldId id="280" r:id="rId11"/>
    <p:sldId id="312" r:id="rId12"/>
    <p:sldId id="371" r:id="rId13"/>
    <p:sldId id="372" r:id="rId14"/>
    <p:sldId id="373" r:id="rId15"/>
    <p:sldId id="314" r:id="rId16"/>
    <p:sldId id="349" r:id="rId17"/>
    <p:sldId id="363" r:id="rId18"/>
    <p:sldId id="315" r:id="rId19"/>
    <p:sldId id="327" r:id="rId20"/>
    <p:sldId id="278" r:id="rId21"/>
    <p:sldId id="366" r:id="rId22"/>
    <p:sldId id="364" r:id="rId23"/>
    <p:sldId id="338" r:id="rId24"/>
    <p:sldId id="333" r:id="rId25"/>
    <p:sldId id="335" r:id="rId26"/>
    <p:sldId id="272" r:id="rId2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>
          <p15:clr>
            <a:srgbClr val="A4A3A4"/>
          </p15:clr>
        </p15:guide>
        <p15:guide id="2" pos="8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656565"/>
    <a:srgbClr val="FBFDA1"/>
    <a:srgbClr val="38A748"/>
    <a:srgbClr val="38A765"/>
    <a:srgbClr val="89FFFF"/>
    <a:srgbClr val="003374"/>
    <a:srgbClr val="8B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1" autoAdjust="0"/>
    <p:restoredTop sz="94618" autoAdjust="0"/>
  </p:normalViewPr>
  <p:slideViewPr>
    <p:cSldViewPr snapToGrid="0" snapToObjects="1">
      <p:cViewPr varScale="1">
        <p:scale>
          <a:sx n="93" d="100"/>
          <a:sy n="93" d="100"/>
        </p:scale>
        <p:origin x="1928" y="200"/>
      </p:cViewPr>
      <p:guideLst>
        <p:guide orient="horz" pos="2228"/>
        <p:guide pos="815"/>
      </p:guideLst>
    </p:cSldViewPr>
  </p:slideViewPr>
  <p:outlineViewPr>
    <p:cViewPr>
      <p:scale>
        <a:sx n="33" d="100"/>
        <a:sy n="33" d="100"/>
      </p:scale>
      <p:origin x="0" y="1159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notesViewPr>
    <p:cSldViewPr snapToGrid="0" snapToObjects="1">
      <p:cViewPr varScale="1">
        <p:scale>
          <a:sx n="89" d="100"/>
          <a:sy n="89" d="100"/>
        </p:scale>
        <p:origin x="-31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>
              <a:latin typeface="Helvetica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FB733-7315-DD40-81B6-FC35C19B47D2}" type="datetime1">
              <a:rPr lang="it-IT" smtClean="0">
                <a:latin typeface="Helvetica"/>
              </a:rPr>
              <a:pPr/>
              <a:t>04/12/18</a:t>
            </a:fld>
            <a:endParaRPr lang="it-IT" dirty="0">
              <a:latin typeface="Helvetica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>
              <a:latin typeface="Helvetica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5F477-EC7C-D145-A84E-39C9EBA5C2E6}" type="slidenum">
              <a:rPr lang="it-IT" smtClean="0">
                <a:latin typeface="Helvetica"/>
              </a:rPr>
              <a:pPr/>
              <a:t>‹N›</a:t>
            </a:fld>
            <a:endParaRPr lang="it-IT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5290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/>
              </a:defRPr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/>
              </a:defRPr>
            </a:lvl1pPr>
          </a:lstStyle>
          <a:p>
            <a:fld id="{9BF323F7-6F52-624E-84F6-F37DA69B1E93}" type="datetime1">
              <a:rPr lang="it-IT" smtClean="0"/>
              <a:pPr/>
              <a:t>04/12/18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/>
              </a:defRPr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/>
              </a:defRPr>
            </a:lvl1pPr>
          </a:lstStyle>
          <a:p>
            <a:fld id="{DA280DA7-F92A-7648-8B91-6C07C9FC28D7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96491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2783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16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5046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5978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783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783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278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fld id="{370636BE-B1BA-41BB-BFE3-0CBD363723BD}" type="slidenum">
              <a:rPr lang="it-IT" altLang="it-IT" sz="1100">
                <a:solidFill>
                  <a:srgbClr val="000000"/>
                </a:solidFill>
                <a:latin typeface="Arial" pitchFamily="34" charset="0"/>
              </a:rPr>
              <a:pPr eaLnBrk="1" hangingPunct="1"/>
              <a:t>2</a:t>
            </a:fld>
            <a:endParaRPr lang="it-IT" altLang="it-IT" sz="11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86493" tIns="43247" rIns="86493" bIns="43247" anchor="b"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00808E70-1558-456E-9BB1-DFEEDE7AF858}" type="slidenum">
              <a:rPr lang="en-GB" altLang="it-IT" sz="11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</a:t>
            </a:fld>
            <a:endParaRPr lang="en-GB" altLang="it-IT" sz="1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it-IT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82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7311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80DA7-F92A-7648-8B91-6C07C9FC28D7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451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493" tIns="43247" rIns="86493" bIns="43247" anchor="b"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664697C1-F742-4F4E-A3EA-8DA4B87CC4CF}" type="slidenum">
              <a:rPr lang="it-IT" altLang="it-IT" sz="11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r" eaLnBrk="1" hangingPunct="1"/>
              <a:t>5</a:t>
            </a:fld>
            <a:endParaRPr lang="it-IT" altLang="it-IT" sz="11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631" tIns="43316" rIns="86631" bIns="43316"/>
          <a:lstStyle/>
          <a:p>
            <a:pPr eaLnBrk="1" hangingPunct="1"/>
            <a:endParaRPr lang="it-IT" altLang="it-IT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64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61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29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02756" indent="-27029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081164" indent="-21623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13629" indent="-21623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1946095" indent="-21623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378560" indent="-21623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811026" indent="-21623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243491" indent="-21623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675957" indent="-21623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7758C89-3AB6-456F-9D13-F58B18BEAFAB}" type="slidenum">
              <a:rPr lang="it-IT" altLang="it-IT" smtClean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it-IT" altLang="it-IT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63646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00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632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 userDrawn="1"/>
        </p:nvSpPr>
        <p:spPr>
          <a:xfrm>
            <a:off x="0" y="6235700"/>
            <a:ext cx="9144000" cy="622300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Helvetica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accent5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11" name="Segnaposto testo 2"/>
          <p:cNvSpPr>
            <a:spLocks noGrp="1"/>
          </p:cNvSpPr>
          <p:nvPr>
            <p:ph type="body" idx="13" hasCustomPrompt="1"/>
          </p:nvPr>
        </p:nvSpPr>
        <p:spPr>
          <a:xfrm>
            <a:off x="1231900" y="2011363"/>
            <a:ext cx="7492999" cy="1189037"/>
          </a:xfrm>
        </p:spPr>
        <p:txBody>
          <a:bodyPr anchor="t">
            <a:noAutofit/>
          </a:bodyPr>
          <a:lstStyle>
            <a:lvl1pPr marL="0" indent="0" algn="just">
              <a:buNone/>
              <a:defRPr sz="18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</a:t>
            </a:r>
            <a:r>
              <a:rPr lang="it-IT" dirty="0" err="1"/>
              <a:t>sit</a:t>
            </a:r>
            <a:r>
              <a:rPr lang="it-IT" dirty="0"/>
              <a:t> </a:t>
            </a:r>
            <a:r>
              <a:rPr lang="it-IT" dirty="0" err="1"/>
              <a:t>amet</a:t>
            </a:r>
            <a:r>
              <a:rPr lang="it-IT" dirty="0"/>
              <a:t>, </a:t>
            </a:r>
            <a:r>
              <a:rPr lang="it-IT" dirty="0" err="1"/>
              <a:t>consectetur</a:t>
            </a:r>
            <a:r>
              <a:rPr lang="it-IT" dirty="0"/>
              <a:t> </a:t>
            </a:r>
            <a:r>
              <a:rPr lang="it-IT" dirty="0" err="1"/>
              <a:t>adipisicing</a:t>
            </a:r>
            <a:r>
              <a:rPr lang="it-IT" dirty="0"/>
              <a:t> </a:t>
            </a:r>
            <a:r>
              <a:rPr lang="it-IT" dirty="0" err="1"/>
              <a:t>elit</a:t>
            </a:r>
            <a:r>
              <a:rPr lang="it-IT" dirty="0"/>
              <a:t>, </a:t>
            </a:r>
            <a:r>
              <a:rPr lang="it-IT" dirty="0" err="1"/>
              <a:t>sed</a:t>
            </a:r>
            <a:r>
              <a:rPr lang="it-IT" dirty="0"/>
              <a:t> do </a:t>
            </a:r>
            <a:r>
              <a:rPr lang="it-IT" dirty="0" err="1"/>
              <a:t>eiusmod</a:t>
            </a:r>
            <a:r>
              <a:rPr lang="it-IT" dirty="0"/>
              <a:t> </a:t>
            </a:r>
            <a:r>
              <a:rPr lang="it-IT" dirty="0" err="1"/>
              <a:t>tempor</a:t>
            </a:r>
            <a:r>
              <a:rPr lang="it-IT" dirty="0"/>
              <a:t> </a:t>
            </a:r>
            <a:r>
              <a:rPr lang="it-IT" dirty="0" err="1"/>
              <a:t>incididunt</a:t>
            </a:r>
            <a:r>
              <a:rPr lang="it-IT" dirty="0"/>
              <a:t> ut </a:t>
            </a:r>
            <a:r>
              <a:rPr lang="it-IT" dirty="0" err="1"/>
              <a:t>labore</a:t>
            </a:r>
            <a:r>
              <a:rPr lang="it-IT" dirty="0"/>
              <a:t> et dolore magna </a:t>
            </a:r>
            <a:r>
              <a:rPr lang="it-IT" dirty="0" err="1"/>
              <a:t>aliqua</a:t>
            </a:r>
            <a:r>
              <a:rPr lang="it-IT" dirty="0"/>
              <a:t>. Ut </a:t>
            </a:r>
            <a:r>
              <a:rPr lang="it-IT" dirty="0" err="1"/>
              <a:t>enim</a:t>
            </a:r>
            <a:r>
              <a:rPr lang="it-IT" dirty="0"/>
              <a:t> ad </a:t>
            </a:r>
            <a:r>
              <a:rPr lang="it-IT" dirty="0" err="1"/>
              <a:t>minim</a:t>
            </a:r>
            <a:r>
              <a:rPr lang="it-IT" dirty="0"/>
              <a:t> </a:t>
            </a:r>
            <a:r>
              <a:rPr lang="it-IT" dirty="0" err="1"/>
              <a:t>veniam</a:t>
            </a:r>
            <a:r>
              <a:rPr lang="it-IT" dirty="0"/>
              <a:t>, </a:t>
            </a:r>
            <a:r>
              <a:rPr lang="it-IT" dirty="0" err="1"/>
              <a:t>quis</a:t>
            </a:r>
            <a:r>
              <a:rPr lang="it-IT" dirty="0"/>
              <a:t> </a:t>
            </a:r>
            <a:r>
              <a:rPr lang="it-IT" dirty="0" err="1"/>
              <a:t>nostrud</a:t>
            </a:r>
            <a:r>
              <a:rPr lang="it-IT" dirty="0"/>
              <a:t> </a:t>
            </a:r>
            <a:r>
              <a:rPr lang="it-IT" dirty="0" err="1"/>
              <a:t>exercitation</a:t>
            </a:r>
            <a:r>
              <a:rPr lang="it-IT" dirty="0"/>
              <a:t> </a:t>
            </a:r>
            <a:r>
              <a:rPr lang="it-IT" dirty="0" err="1"/>
              <a:t>ullamco</a:t>
            </a:r>
            <a:r>
              <a:rPr lang="it-IT" dirty="0"/>
              <a:t> </a:t>
            </a:r>
            <a:r>
              <a:rPr lang="it-IT" dirty="0" err="1"/>
              <a:t>laboris</a:t>
            </a:r>
            <a:r>
              <a:rPr lang="it-IT" dirty="0"/>
              <a:t> </a:t>
            </a:r>
            <a:r>
              <a:rPr lang="it-IT" dirty="0" err="1"/>
              <a:t>nisi</a:t>
            </a:r>
            <a:r>
              <a:rPr lang="it-IT" dirty="0"/>
              <a:t> ut </a:t>
            </a:r>
            <a:r>
              <a:rPr lang="it-IT" dirty="0" err="1"/>
              <a:t>aliquip</a:t>
            </a:r>
            <a:r>
              <a:rPr lang="it-IT" dirty="0"/>
              <a:t> ex ea </a:t>
            </a:r>
            <a:r>
              <a:rPr lang="it-IT" dirty="0" err="1"/>
              <a:t>commodo</a:t>
            </a:r>
            <a:r>
              <a:rPr lang="it-IT" dirty="0"/>
              <a:t> </a:t>
            </a:r>
            <a:r>
              <a:rPr lang="it-IT" dirty="0" err="1"/>
              <a:t>consequat</a:t>
            </a:r>
            <a:r>
              <a:rPr lang="it-IT" dirty="0"/>
              <a:t>. </a:t>
            </a:r>
          </a:p>
        </p:txBody>
      </p:sp>
      <p:sp>
        <p:nvSpPr>
          <p:cNvPr id="22" name="Segnaposto data 4"/>
          <p:cNvSpPr>
            <a:spLocks noGrp="1"/>
          </p:cNvSpPr>
          <p:nvPr>
            <p:ph type="dt" sz="half" idx="2"/>
          </p:nvPr>
        </p:nvSpPr>
        <p:spPr>
          <a:xfrm>
            <a:off x="1204913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endParaRPr lang="it-IT" dirty="0"/>
          </a:p>
        </p:txBody>
      </p:sp>
      <p:sp>
        <p:nvSpPr>
          <p:cNvPr id="23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fld id="{F524B3C7-180D-8646-B72B-9CC0E4C37EE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4" name="Segnaposto piè di pagina 6"/>
          <p:cNvSpPr txBox="1">
            <a:spLocks/>
          </p:cNvSpPr>
          <p:nvPr userDrawn="1"/>
        </p:nvSpPr>
        <p:spPr>
          <a:xfrm>
            <a:off x="3414713" y="6381750"/>
            <a:ext cx="2311400" cy="365125"/>
          </a:xfrm>
          <a:prstGeom prst="rect">
            <a:avLst/>
          </a:prstGeom>
          <a:noFill/>
        </p:spPr>
        <p:txBody>
          <a:bodyPr/>
          <a:lstStyle>
            <a:defPPr>
              <a:defRPr lang="it-IT"/>
            </a:defPPr>
            <a:lvl1pPr marL="0" algn="l" defTabSz="457200" rtl="0" eaLnBrk="1" latinLnBrk="0" hangingPunct="1">
              <a:defRPr sz="1200" b="1" kern="1200">
                <a:solidFill>
                  <a:schemeClr val="accent1"/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i="0" dirty="0">
                <a:solidFill>
                  <a:srgbClr val="FFFFFF"/>
                </a:solidFill>
                <a:latin typeface="Helvetica"/>
                <a:cs typeface="Helvetica"/>
              </a:rPr>
              <a:t>Logo, Titolo, Evento, Autore</a:t>
            </a:r>
          </a:p>
        </p:txBody>
      </p:sp>
    </p:spTree>
    <p:extLst>
      <p:ext uri="{BB962C8B-B14F-4D97-AF65-F5344CB8AC3E}">
        <p14:creationId xmlns:p14="http://schemas.microsoft.com/office/powerpoint/2010/main" val="20660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 userDrawn="1"/>
        </p:nvSpPr>
        <p:spPr>
          <a:xfrm>
            <a:off x="0" y="6235700"/>
            <a:ext cx="9144000" cy="622300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Helvetica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cap="all">
                <a:solidFill>
                  <a:srgbClr val="1E2B86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800">
                <a:solidFill>
                  <a:schemeClr val="accent2"/>
                </a:solidFill>
              </a:defRPr>
            </a:lvl4pPr>
            <a:lvl5pPr>
              <a:defRPr sz="1800">
                <a:solidFill>
                  <a:schemeClr val="accent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800">
                <a:solidFill>
                  <a:schemeClr val="accent2"/>
                </a:solidFill>
              </a:defRPr>
            </a:lvl4pPr>
            <a:lvl5pPr>
              <a:defRPr sz="1800">
                <a:solidFill>
                  <a:schemeClr val="accent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Helvetica"/>
              </a:defRPr>
            </a:lvl1pPr>
          </a:lstStyle>
          <a:p>
            <a:endParaRPr lang="it-IT" dirty="0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Helvetica"/>
              </a:defRPr>
            </a:lvl1pPr>
          </a:lstStyle>
          <a:p>
            <a:fld id="{F524B3C7-180D-8646-B72B-9CC0E4C37EE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2635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6235700"/>
            <a:ext cx="9144000" cy="622300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Helvetica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fld id="{F524B3C7-180D-8646-B72B-9CC0E4C37EE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0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5156200" cy="1143000"/>
          </a:xfrm>
        </p:spPr>
        <p:txBody>
          <a:bodyPr/>
          <a:lstStyle>
            <a:lvl1pPr>
              <a:defRPr>
                <a:solidFill>
                  <a:srgbClr val="1E2B86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3" hasCustomPrompt="1"/>
          </p:nvPr>
        </p:nvSpPr>
        <p:spPr>
          <a:xfrm>
            <a:off x="3924300" y="1974850"/>
            <a:ext cx="4953000" cy="3486150"/>
          </a:xfrm>
        </p:spPr>
        <p:txBody>
          <a:bodyPr/>
          <a:lstStyle>
            <a:lvl1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Tx/>
              <a:buFontTx/>
              <a:buNone/>
              <a:tabLst/>
              <a:defRPr/>
            </a:lvl1pPr>
          </a:lstStyle>
          <a:p>
            <a:pPr algn="just"/>
            <a:r>
              <a:rPr lang="it-IT" sz="1400" dirty="0" err="1">
                <a:solidFill>
                  <a:srgbClr val="000000"/>
                </a:solidFill>
              </a:rPr>
              <a:t>Sed</a:t>
            </a:r>
            <a:r>
              <a:rPr lang="it-IT" sz="1400" dirty="0">
                <a:solidFill>
                  <a:srgbClr val="000000"/>
                </a:solidFill>
              </a:rPr>
              <a:t> ut </a:t>
            </a:r>
            <a:r>
              <a:rPr lang="it-IT" sz="1400" dirty="0" err="1">
                <a:solidFill>
                  <a:srgbClr val="000000"/>
                </a:solidFill>
              </a:rPr>
              <a:t>perspiciatis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unde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omnis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iste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natus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error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sit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voluptatem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accusantium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doloremque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laudantium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totam</a:t>
            </a:r>
            <a:r>
              <a:rPr lang="it-IT" sz="1400" dirty="0">
                <a:solidFill>
                  <a:srgbClr val="000000"/>
                </a:solidFill>
              </a:rPr>
              <a:t> rem </a:t>
            </a:r>
            <a:r>
              <a:rPr lang="it-IT" sz="1400" dirty="0" err="1">
                <a:solidFill>
                  <a:srgbClr val="000000"/>
                </a:solidFill>
              </a:rPr>
              <a:t>aperiam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eaque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ipsa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quae</a:t>
            </a:r>
            <a:r>
              <a:rPr lang="it-IT" sz="1400" dirty="0">
                <a:solidFill>
                  <a:srgbClr val="000000"/>
                </a:solidFill>
              </a:rPr>
              <a:t> ab </a:t>
            </a:r>
            <a:r>
              <a:rPr lang="it-IT" sz="1400" dirty="0" err="1">
                <a:solidFill>
                  <a:srgbClr val="000000"/>
                </a:solidFill>
              </a:rPr>
              <a:t>illo</a:t>
            </a:r>
            <a:r>
              <a:rPr lang="it-IT" sz="1400" dirty="0">
                <a:solidFill>
                  <a:srgbClr val="000000"/>
                </a:solidFill>
              </a:rPr>
              <a:t> inventore </a:t>
            </a:r>
            <a:r>
              <a:rPr lang="it-IT" sz="1400" dirty="0" err="1">
                <a:solidFill>
                  <a:srgbClr val="000000"/>
                </a:solidFill>
              </a:rPr>
              <a:t>veritatis</a:t>
            </a:r>
            <a:r>
              <a:rPr lang="it-IT" sz="1400" dirty="0">
                <a:solidFill>
                  <a:srgbClr val="000000"/>
                </a:solidFill>
              </a:rPr>
              <a:t> et quasi </a:t>
            </a:r>
            <a:r>
              <a:rPr lang="it-IT" sz="1400" dirty="0" err="1">
                <a:solidFill>
                  <a:srgbClr val="000000"/>
                </a:solidFill>
              </a:rPr>
              <a:t>architecto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beatae</a:t>
            </a:r>
            <a:r>
              <a:rPr lang="it-IT" sz="1400" dirty="0">
                <a:solidFill>
                  <a:srgbClr val="000000"/>
                </a:solidFill>
              </a:rPr>
              <a:t> vitae </a:t>
            </a:r>
            <a:r>
              <a:rPr lang="it-IT" sz="1400" dirty="0" err="1">
                <a:solidFill>
                  <a:srgbClr val="000000"/>
                </a:solidFill>
              </a:rPr>
              <a:t>dicta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sunt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explicabo</a:t>
            </a:r>
            <a:r>
              <a:rPr lang="it-IT" sz="1400" dirty="0">
                <a:solidFill>
                  <a:srgbClr val="000000"/>
                </a:solidFill>
              </a:rPr>
              <a:t>. </a:t>
            </a:r>
          </a:p>
          <a:p>
            <a:pPr algn="just"/>
            <a:endParaRPr lang="it-IT" sz="1400" dirty="0">
              <a:solidFill>
                <a:srgbClr val="000000"/>
              </a:solidFill>
            </a:endParaRPr>
          </a:p>
          <a:p>
            <a:pPr marL="285750" indent="-285750" algn="just">
              <a:buClr>
                <a:schemeClr val="accent3"/>
              </a:buClr>
              <a:buFont typeface="Arial"/>
              <a:buChar char="•"/>
            </a:pPr>
            <a:r>
              <a:rPr lang="it-IT" sz="1400" dirty="0" err="1">
                <a:solidFill>
                  <a:srgbClr val="000000"/>
                </a:solidFill>
              </a:rPr>
              <a:t>Lorem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ipsum</a:t>
            </a:r>
            <a:r>
              <a:rPr lang="it-IT" sz="1400" dirty="0">
                <a:solidFill>
                  <a:srgbClr val="000000"/>
                </a:solidFill>
              </a:rPr>
              <a:t> 1</a:t>
            </a:r>
          </a:p>
          <a:p>
            <a:pPr marL="285750" indent="-285750" algn="just">
              <a:buClr>
                <a:schemeClr val="accent3"/>
              </a:buClr>
              <a:buFont typeface="Arial"/>
              <a:buChar char="•"/>
            </a:pPr>
            <a:r>
              <a:rPr lang="it-IT" sz="1400" dirty="0" err="1">
                <a:solidFill>
                  <a:srgbClr val="000000"/>
                </a:solidFill>
              </a:rPr>
              <a:t>Lorem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ipsum</a:t>
            </a:r>
            <a:r>
              <a:rPr lang="it-IT" sz="1400" dirty="0">
                <a:solidFill>
                  <a:srgbClr val="000000"/>
                </a:solidFill>
              </a:rPr>
              <a:t> 2</a:t>
            </a:r>
          </a:p>
          <a:p>
            <a:pPr marL="742950" lvl="1" indent="-285750" algn="just">
              <a:buClr>
                <a:schemeClr val="tx2"/>
              </a:buClr>
              <a:buFont typeface="Arial"/>
              <a:buChar char="•"/>
            </a:pPr>
            <a:r>
              <a:rPr lang="it-IT" sz="1400" dirty="0" err="1">
                <a:solidFill>
                  <a:srgbClr val="000000"/>
                </a:solidFill>
              </a:rPr>
              <a:t>Lorem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ipsum</a:t>
            </a:r>
            <a:r>
              <a:rPr lang="it-IT" sz="1400" dirty="0">
                <a:solidFill>
                  <a:srgbClr val="000000"/>
                </a:solidFill>
              </a:rPr>
              <a:t> 3</a:t>
            </a:r>
          </a:p>
          <a:p>
            <a:pPr marL="742950" lvl="1" indent="-285750" algn="just">
              <a:buClr>
                <a:schemeClr val="tx2"/>
              </a:buClr>
              <a:buFont typeface="Arial"/>
              <a:buChar char="•"/>
            </a:pPr>
            <a:r>
              <a:rPr lang="it-IT" sz="1400" dirty="0" err="1">
                <a:solidFill>
                  <a:srgbClr val="000000"/>
                </a:solidFill>
              </a:rPr>
              <a:t>Lorem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Ipsum</a:t>
            </a:r>
            <a:r>
              <a:rPr lang="it-IT" sz="1400" dirty="0">
                <a:solidFill>
                  <a:srgbClr val="000000"/>
                </a:solidFill>
              </a:rPr>
              <a:t> 4</a:t>
            </a:r>
          </a:p>
          <a:p>
            <a:pPr marL="0" indent="0" algn="just">
              <a:buFont typeface="Arial"/>
              <a:buNone/>
            </a:pPr>
            <a:endParaRPr lang="it-IT" sz="1400" dirty="0">
              <a:solidFill>
                <a:srgbClr val="000000"/>
              </a:solidFill>
            </a:endParaRPr>
          </a:p>
          <a:p>
            <a:pPr algn="just"/>
            <a:r>
              <a:rPr lang="it-IT" sz="1400" dirty="0" err="1">
                <a:solidFill>
                  <a:srgbClr val="000000"/>
                </a:solidFill>
              </a:rPr>
              <a:t>Sed</a:t>
            </a:r>
            <a:r>
              <a:rPr lang="it-IT" sz="1400" dirty="0">
                <a:solidFill>
                  <a:srgbClr val="000000"/>
                </a:solidFill>
              </a:rPr>
              <a:t> ut </a:t>
            </a:r>
            <a:r>
              <a:rPr lang="it-IT" sz="1400" dirty="0" err="1">
                <a:solidFill>
                  <a:srgbClr val="000000"/>
                </a:solidFill>
              </a:rPr>
              <a:t>perspiciatis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unde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omnis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iste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natus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error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sit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voluptatem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accusantium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doloremque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laudantium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totam</a:t>
            </a:r>
            <a:r>
              <a:rPr lang="it-IT" sz="1400" dirty="0">
                <a:solidFill>
                  <a:srgbClr val="000000"/>
                </a:solidFill>
              </a:rPr>
              <a:t> rem </a:t>
            </a:r>
            <a:r>
              <a:rPr lang="it-IT" sz="1400" dirty="0" err="1">
                <a:solidFill>
                  <a:srgbClr val="000000"/>
                </a:solidFill>
              </a:rPr>
              <a:t>aperiam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eaque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ipsa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quae</a:t>
            </a:r>
            <a:r>
              <a:rPr lang="it-IT" sz="1400" dirty="0">
                <a:solidFill>
                  <a:srgbClr val="000000"/>
                </a:solidFill>
              </a:rPr>
              <a:t> ab </a:t>
            </a:r>
            <a:r>
              <a:rPr lang="it-IT" sz="1400" dirty="0" err="1">
                <a:solidFill>
                  <a:srgbClr val="000000"/>
                </a:solidFill>
              </a:rPr>
              <a:t>illo</a:t>
            </a:r>
            <a:r>
              <a:rPr lang="it-IT" sz="1400" dirty="0">
                <a:solidFill>
                  <a:srgbClr val="000000"/>
                </a:solidFill>
              </a:rPr>
              <a:t> inventore </a:t>
            </a:r>
            <a:r>
              <a:rPr lang="it-IT" sz="1400" dirty="0" err="1">
                <a:solidFill>
                  <a:srgbClr val="000000"/>
                </a:solidFill>
              </a:rPr>
              <a:t>veritatis</a:t>
            </a:r>
            <a:r>
              <a:rPr lang="it-IT" sz="1400" dirty="0">
                <a:solidFill>
                  <a:srgbClr val="000000"/>
                </a:solidFill>
              </a:rPr>
              <a:t> et quasi </a:t>
            </a:r>
            <a:r>
              <a:rPr lang="it-IT" sz="1400" dirty="0" err="1">
                <a:solidFill>
                  <a:srgbClr val="000000"/>
                </a:solidFill>
              </a:rPr>
              <a:t>architecto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beatae</a:t>
            </a:r>
            <a:r>
              <a:rPr lang="it-IT" sz="1400" dirty="0">
                <a:solidFill>
                  <a:srgbClr val="000000"/>
                </a:solidFill>
              </a:rPr>
              <a:t> vitae </a:t>
            </a:r>
            <a:r>
              <a:rPr lang="it-IT" sz="1400" dirty="0" err="1">
                <a:solidFill>
                  <a:srgbClr val="000000"/>
                </a:solidFill>
              </a:rPr>
              <a:t>dicta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sunt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explicabo</a:t>
            </a:r>
            <a:r>
              <a:rPr lang="it-IT" sz="1400" dirty="0">
                <a:solidFill>
                  <a:srgbClr val="000000"/>
                </a:solidFill>
              </a:rPr>
              <a:t>. 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400" dirty="0" err="1">
                <a:solidFill>
                  <a:srgbClr val="000000"/>
                </a:solidFill>
              </a:rPr>
              <a:t>Sed</a:t>
            </a:r>
            <a:r>
              <a:rPr lang="it-IT" sz="1400" dirty="0">
                <a:solidFill>
                  <a:srgbClr val="000000"/>
                </a:solidFill>
              </a:rPr>
              <a:t> ut </a:t>
            </a:r>
            <a:r>
              <a:rPr lang="it-IT" sz="1400" dirty="0" err="1">
                <a:solidFill>
                  <a:srgbClr val="000000"/>
                </a:solidFill>
              </a:rPr>
              <a:t>perspiciatis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unde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omnis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iste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natus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error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sit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voluptatem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accusantium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doloremque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laudantium</a:t>
            </a:r>
            <a:r>
              <a:rPr lang="it-IT" sz="1400" dirty="0">
                <a:solidFill>
                  <a:srgbClr val="000000"/>
                </a:solidFill>
              </a:rPr>
              <a:t>,. </a:t>
            </a:r>
          </a:p>
        </p:txBody>
      </p:sp>
    </p:spTree>
    <p:extLst>
      <p:ext uri="{BB962C8B-B14F-4D97-AF65-F5344CB8AC3E}">
        <p14:creationId xmlns:p14="http://schemas.microsoft.com/office/powerpoint/2010/main" val="304207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EE0A4B-E078-4D8C-9D90-6D384901BC5F}" type="datetimeFigureOut">
              <a:rPr lang="it-IT" smtClean="0"/>
              <a:t>04/12/18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D19A0A-2A41-49DC-9222-748CD6BA03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856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EE0A4B-E078-4D8C-9D90-6D384901BC5F}" type="datetimeFigureOut">
              <a:rPr lang="it-IT" smtClean="0"/>
              <a:t>04/12/18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D19A0A-2A41-49DC-9222-748CD6BA03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439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8DC5-C52F-6241-A4DF-D197CAC4C89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40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193800" y="274638"/>
            <a:ext cx="515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3813" y="3581401"/>
            <a:ext cx="7391400" cy="2482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err="1"/>
              <a:t>Sed</a:t>
            </a:r>
            <a:r>
              <a:rPr lang="it-IT" dirty="0"/>
              <a:t> ut </a:t>
            </a:r>
            <a:r>
              <a:rPr lang="it-IT" dirty="0" err="1"/>
              <a:t>perspiciatis</a:t>
            </a:r>
            <a:r>
              <a:rPr lang="it-IT" dirty="0"/>
              <a:t> </a:t>
            </a:r>
            <a:r>
              <a:rPr lang="it-IT" dirty="0" err="1"/>
              <a:t>unde</a:t>
            </a:r>
            <a:r>
              <a:rPr lang="it-IT" dirty="0"/>
              <a:t> </a:t>
            </a:r>
            <a:r>
              <a:rPr lang="it-IT" dirty="0" err="1"/>
              <a:t>omnis</a:t>
            </a:r>
            <a:r>
              <a:rPr lang="it-IT" dirty="0"/>
              <a:t> </a:t>
            </a:r>
            <a:r>
              <a:rPr lang="it-IT" dirty="0" err="1"/>
              <a:t>iste</a:t>
            </a:r>
            <a:r>
              <a:rPr lang="it-IT" dirty="0"/>
              <a:t> </a:t>
            </a:r>
            <a:r>
              <a:rPr lang="it-IT" dirty="0" err="1"/>
              <a:t>natus</a:t>
            </a:r>
            <a:r>
              <a:rPr lang="it-IT" dirty="0"/>
              <a:t> 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73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91" r:id="rId4"/>
    <p:sldLayoutId id="2147483692" r:id="rId5"/>
    <p:sldLayoutId id="2147483706" r:id="rId6"/>
    <p:sldLayoutId id="2147483707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 cap="all">
          <a:solidFill>
            <a:schemeClr val="accent5"/>
          </a:solidFill>
          <a:latin typeface="Helvetica"/>
          <a:ea typeface="+mj-ea"/>
          <a:cs typeface="+mj-cs"/>
        </a:defRPr>
      </a:lvl1pPr>
    </p:titleStyle>
    <p:bodyStyle>
      <a:lvl1pPr marL="0" indent="-342000" algn="l" defTabSz="457200" rtl="0" eaLnBrk="1" latinLnBrk="0" hangingPunct="1"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defRPr sz="2000" kern="1200" baseline="0">
          <a:ln>
            <a:noFill/>
          </a:ln>
          <a:solidFill>
            <a:schemeClr val="tx1"/>
          </a:solidFill>
          <a:latin typeface="Helvetica"/>
          <a:ea typeface="+mn-ea"/>
          <a:cs typeface="+mn-cs"/>
        </a:defRPr>
      </a:lvl1pPr>
      <a:lvl2pPr marL="597600" indent="-252000" algn="l" defTabSz="457200" rtl="0" eaLnBrk="1" latinLnBrk="0" hangingPunct="1">
        <a:spcBef>
          <a:spcPct val="20000"/>
        </a:spcBef>
        <a:buClr>
          <a:schemeClr val="accent3"/>
        </a:buClr>
        <a:buFont typeface="Courier New"/>
        <a:buChar char="o"/>
        <a:defRPr sz="1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ibrettocompetenze.i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ettocompetenze.i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397064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rgbClr val="003374"/>
                </a:solidFill>
                <a:latin typeface="Cambria"/>
                <a:cs typeface="Cambria"/>
              </a:rPr>
              <a:t>Elisabetta Perulli</a:t>
            </a:r>
          </a:p>
          <a:p>
            <a:pPr algn="ctr"/>
            <a:endParaRPr lang="it-IT" sz="1600" i="1" dirty="0">
              <a:solidFill>
                <a:srgbClr val="003374"/>
              </a:solidFill>
              <a:latin typeface="Cambria"/>
              <a:cs typeface="Cambria"/>
            </a:endParaRPr>
          </a:p>
          <a:p>
            <a:pPr algn="ctr"/>
            <a:endParaRPr lang="it-IT" sz="1600" i="1" dirty="0">
              <a:solidFill>
                <a:srgbClr val="003374"/>
              </a:solidFill>
              <a:latin typeface="Cambria"/>
              <a:cs typeface="Cambria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397064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endParaRPr lang="it-IT" sz="2000" b="1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b="1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it-IT" sz="2000" dirty="0">
              <a:solidFill>
                <a:srgbClr val="17365D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en-US" sz="2000" dirty="0">
              <a:ea typeface="Calibri"/>
              <a:cs typeface="Times New Roman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460158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17365D"/>
                </a:solidFill>
                <a:ea typeface="Calibri"/>
                <a:cs typeface="Times New Roman"/>
              </a:rPr>
              <a:t>Roma, 4 Dicembre 2018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ADBB0C-EBE9-AD4D-A80C-7B75CDA4E21A}"/>
              </a:ext>
            </a:extLst>
          </p:cNvPr>
          <p:cNvSpPr txBox="1"/>
          <p:nvPr/>
        </p:nvSpPr>
        <p:spPr>
          <a:xfrm>
            <a:off x="1059873" y="2751643"/>
            <a:ext cx="7065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cap="small" dirty="0">
                <a:latin typeface="Helvetica"/>
                <a:cs typeface="Helvetica"/>
              </a:rPr>
              <a:t>“Il sistema nazionale di validazione e certificazione delle competenze in Italia: attori, procedure e servizi”</a:t>
            </a:r>
          </a:p>
        </p:txBody>
      </p:sp>
    </p:spTree>
    <p:extLst>
      <p:ext uri="{BB962C8B-B14F-4D97-AF65-F5344CB8AC3E}">
        <p14:creationId xmlns:p14="http://schemas.microsoft.com/office/powerpoint/2010/main" val="285854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taglia e arrotonda singolo angolo rettangolo 7"/>
          <p:cNvSpPr/>
          <p:nvPr/>
        </p:nvSpPr>
        <p:spPr>
          <a:xfrm>
            <a:off x="142874" y="1071562"/>
            <a:ext cx="8821613" cy="5525789"/>
          </a:xfrm>
          <a:prstGeom prst="snipRoundRect">
            <a:avLst>
              <a:gd name="adj1" fmla="val 16667"/>
              <a:gd name="adj2" fmla="val 1193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428750"/>
            <a:ext cx="8678167" cy="5168602"/>
          </a:xfrm>
        </p:spPr>
        <p:txBody>
          <a:bodyPr>
            <a:normAutofit/>
          </a:bodyPr>
          <a:lstStyle/>
          <a:p>
            <a:pPr marL="257175" indent="-1682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it-IT" altLang="it-IT" sz="2800" b="1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Rilancio delle politiche per l’apprendimento permanente </a:t>
            </a:r>
            <a:r>
              <a:rPr lang="it-IT" altLang="it-IT" sz="2800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attraverso reti territoriali</a:t>
            </a:r>
          </a:p>
          <a:p>
            <a:pPr marL="257175" indent="-1682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it-IT" altLang="it-IT" sz="2800" b="1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Servizi al cittadino per la ricostruzione e valorizzazione degli apprendimenti </a:t>
            </a:r>
            <a:r>
              <a:rPr lang="it-IT" altLang="it-IT" sz="2800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formali non formali e informali con una dorsale informativa unica </a:t>
            </a:r>
          </a:p>
          <a:p>
            <a:pPr marL="257175" indent="-1682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it-IT" altLang="it-IT" sz="2800" b="1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Norme nazionali e LEP per la validazione degli apprendiment</a:t>
            </a:r>
            <a:r>
              <a:rPr lang="it-IT" altLang="it-IT" sz="2800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i non formali e informali e certificazione delle competenze</a:t>
            </a:r>
          </a:p>
          <a:p>
            <a:pPr marL="257175" indent="-1682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it-IT" altLang="it-IT" sz="2800" b="1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Repertorio nazionale delle qualificazioni</a:t>
            </a:r>
            <a:endParaRPr lang="it-IT" altLang="it-IT" sz="2800" b="1" dirty="0">
              <a:latin typeface="Century Gothic" pitchFamily="34" charset="0"/>
            </a:endParaRP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0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76604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GB" sz="2800" b="1" spc="300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Fan Heiti Std B" pitchFamily="34" charset="-128"/>
                <a:ea typeface="Adobe Fan Heiti Std B" pitchFamily="34" charset="-128"/>
                <a:cs typeface="Times New Roman" pitchFamily="18" charset="0"/>
              </a:rPr>
              <a:t>IN ITALIA </a:t>
            </a:r>
          </a:p>
          <a:p>
            <a:pPr marL="457200" indent="-457200">
              <a:defRPr/>
            </a:pPr>
            <a:r>
              <a:rPr lang="it-IT" altLang="it-IT" sz="2800" b="1" dirty="0">
                <a:solidFill>
                  <a:srgbClr val="DA1102"/>
                </a:solidFill>
                <a:latin typeface="Century Gothic" pitchFamily="34" charset="0"/>
              </a:rPr>
              <a:t>Legge 92/2012 Riforma Mercato del Lavoro</a:t>
            </a:r>
            <a:endParaRPr lang="en-GB" sz="2800" b="1" spc="300" dirty="0">
              <a:solidFill>
                <a:srgbClr val="DA110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Fan Heiti Std B" pitchFamily="34" charset="-128"/>
              <a:ea typeface="Adobe Fan Heiti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823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olo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01750"/>
          </a:xfrm>
        </p:spPr>
        <p:txBody>
          <a:bodyPr>
            <a:noAutofit/>
          </a:bodyPr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it-IT" altLang="it-IT" sz="1600" b="1" dirty="0">
                <a:solidFill>
                  <a:srgbClr val="0070C0"/>
                </a:solidFill>
              </a:rPr>
              <a:t>DECRETO LEGISLATIVO 16 gennaio 2013, n. 13 </a:t>
            </a:r>
            <a:br>
              <a:rPr lang="it-IT" altLang="it-IT" sz="1600" dirty="0">
                <a:solidFill>
                  <a:srgbClr val="0070C0"/>
                </a:solidFill>
              </a:rPr>
            </a:br>
            <a:r>
              <a:rPr lang="it-IT" altLang="it-IT" sz="1600" b="1" dirty="0">
                <a:solidFill>
                  <a:srgbClr val="0070C0"/>
                </a:solidFill>
              </a:rPr>
              <a:t>Definizione delle norme generali e dei livelli essenziali delle prestazioni per l'individuazione e validazione degli apprendimenti non formali e informali e degli standard minimi di servizio del sistema nazionale di certificazione delle competenze</a:t>
            </a:r>
          </a:p>
        </p:txBody>
      </p:sp>
      <p:sp>
        <p:nvSpPr>
          <p:cNvPr id="36866" name="Segnaposto contenuto 2"/>
          <p:cNvSpPr>
            <a:spLocks noGrp="1"/>
          </p:cNvSpPr>
          <p:nvPr>
            <p:ph idx="1"/>
          </p:nvPr>
        </p:nvSpPr>
        <p:spPr>
          <a:xfrm>
            <a:off x="179388" y="1412875"/>
            <a:ext cx="8856662" cy="532923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endParaRPr lang="it-IT" altLang="it-IT" sz="1600" b="1" dirty="0">
              <a:solidFill>
                <a:srgbClr val="0070C0"/>
              </a:solidFill>
            </a:endParaRPr>
          </a:p>
          <a:p>
            <a:pPr lvl="1" eaLnBrk="1" hangingPunct="1">
              <a:buFont typeface="Courier New" pitchFamily="49" charset="0"/>
              <a:buChar char="o"/>
            </a:pPr>
            <a:r>
              <a:rPr lang="it-IT" altLang="it-IT" sz="1800" dirty="0">
                <a:solidFill>
                  <a:srgbClr val="0070C0"/>
                </a:solidFill>
              </a:rPr>
              <a:t>principi, compiti e responsabilità istituzionali del sistema;</a:t>
            </a:r>
          </a:p>
          <a:p>
            <a:pPr lvl="1" eaLnBrk="1" hangingPunct="1">
              <a:buFont typeface="Courier New" pitchFamily="49" charset="0"/>
              <a:buChar char="o"/>
            </a:pPr>
            <a:endParaRPr lang="it-IT" altLang="it-IT" sz="1800" dirty="0">
              <a:solidFill>
                <a:srgbClr val="0070C0"/>
              </a:solidFill>
            </a:endParaRPr>
          </a:p>
          <a:p>
            <a:pPr lvl="1" eaLnBrk="1" hangingPunct="1">
              <a:buFont typeface="Courier New" pitchFamily="49" charset="0"/>
              <a:buChar char="o"/>
            </a:pPr>
            <a:r>
              <a:rPr lang="it-IT" altLang="it-IT" sz="1800" dirty="0">
                <a:solidFill>
                  <a:srgbClr val="0070C0"/>
                </a:solidFill>
              </a:rPr>
              <a:t>glossario istituzionale di concetti: competenze, apprendimento formale, non formale ed informale, Enti titolari ed Enti titolati del sistema pubblico di certificazione e per i servizi di validazione dell' apprendimento;</a:t>
            </a:r>
          </a:p>
          <a:p>
            <a:pPr lvl="1" eaLnBrk="1" hangingPunct="1">
              <a:buFont typeface="Courier New" pitchFamily="49" charset="0"/>
              <a:buChar char="o"/>
            </a:pPr>
            <a:endParaRPr lang="it-IT" altLang="it-IT" sz="1800" dirty="0">
              <a:solidFill>
                <a:srgbClr val="0070C0"/>
              </a:solidFill>
            </a:endParaRPr>
          </a:p>
          <a:p>
            <a:pPr lvl="1" eaLnBrk="1" hangingPunct="1">
              <a:buFont typeface="Courier New" pitchFamily="49" charset="0"/>
              <a:buChar char="o"/>
            </a:pPr>
            <a:r>
              <a:rPr lang="it-IT" altLang="it-IT" sz="1800" dirty="0">
                <a:solidFill>
                  <a:srgbClr val="0070C0"/>
                </a:solidFill>
              </a:rPr>
              <a:t>tre tipologie di standard di servizi di validazione e certificazione: </a:t>
            </a:r>
          </a:p>
          <a:p>
            <a:pPr marL="1200150" lvl="2" indent="-342900" algn="just" eaLnBrk="1" hangingPunct="1">
              <a:buFont typeface="Calibri" pitchFamily="34" charset="0"/>
              <a:buAutoNum type="arabicPeriod"/>
            </a:pPr>
            <a:r>
              <a:rPr lang="it-IT" altLang="it-IT" sz="1800" dirty="0">
                <a:solidFill>
                  <a:srgbClr val="0070C0"/>
                </a:solidFill>
              </a:rPr>
              <a:t>Standard di processo: come si erogano i servizi di certificazione e validazione</a:t>
            </a:r>
          </a:p>
          <a:p>
            <a:pPr marL="1200150" lvl="2" indent="-342900" algn="just" eaLnBrk="1" hangingPunct="1">
              <a:buFont typeface="Calibri" pitchFamily="34" charset="0"/>
              <a:buAutoNum type="arabicPeriod"/>
            </a:pPr>
            <a:r>
              <a:rPr lang="it-IT" altLang="it-IT" sz="1800" dirty="0">
                <a:solidFill>
                  <a:srgbClr val="0070C0"/>
                </a:solidFill>
              </a:rPr>
              <a:t>Standard di attestazione: cosa si rilascia nei certificati, quali  informazioni «viaggiano» e come rimangono tracciabili;</a:t>
            </a:r>
          </a:p>
          <a:p>
            <a:pPr marL="1200150" lvl="2" indent="-342900" algn="just" eaLnBrk="1" hangingPunct="1">
              <a:buFont typeface="Calibri" pitchFamily="34" charset="0"/>
              <a:buAutoNum type="arabicPeriod"/>
            </a:pPr>
            <a:r>
              <a:rPr lang="it-IT" altLang="it-IT" sz="1800" dirty="0">
                <a:solidFill>
                  <a:srgbClr val="0070C0"/>
                </a:solidFill>
              </a:rPr>
              <a:t>Standard di sistema: «chi fa cosa» e con quali garanzie di adeguatezza, qualità e tutela dei beneficiari.  </a:t>
            </a:r>
          </a:p>
          <a:p>
            <a:pPr lvl="1" eaLnBrk="1" hangingPunct="1">
              <a:buFont typeface="Calibri" pitchFamily="34" charset="0"/>
              <a:buAutoNum type="arabicPeriod"/>
            </a:pPr>
            <a:endParaRPr lang="it-IT" altLang="it-IT" sz="1800" dirty="0">
              <a:solidFill>
                <a:srgbClr val="0070C0"/>
              </a:solidFill>
            </a:endParaRPr>
          </a:p>
          <a:p>
            <a:pPr lvl="1" eaLnBrk="1" hangingPunct="1">
              <a:buClr>
                <a:srgbClr val="999900"/>
              </a:buClr>
              <a:buFont typeface="Courier New" pitchFamily="49" charset="0"/>
              <a:buChar char="o"/>
            </a:pPr>
            <a:r>
              <a:rPr lang="it-IT" altLang="it-IT" sz="1800" dirty="0">
                <a:solidFill>
                  <a:srgbClr val="0070C0"/>
                </a:solidFill>
              </a:rPr>
              <a:t>«Repertorio nazionale dei titoli di istruzione e formazione delle qualificazioni professionali» che costituisce il quadro di riferimento unitario per la certificazione delle competenze </a:t>
            </a:r>
          </a:p>
          <a:p>
            <a:pPr marL="0" indent="0" eaLnBrk="1" hangingPunct="1">
              <a:buFont typeface="Wingdings" pitchFamily="2" charset="2"/>
              <a:buChar char="Ø"/>
            </a:pPr>
            <a:endParaRPr lang="it-IT" altLang="it-IT" sz="1800" b="1" dirty="0">
              <a:solidFill>
                <a:srgbClr val="0070C0"/>
              </a:solidFill>
            </a:endParaRPr>
          </a:p>
          <a:p>
            <a:pPr marL="0" indent="0" eaLnBrk="1" hangingPunct="1">
              <a:buFont typeface="Wingdings" pitchFamily="2" charset="2"/>
              <a:buChar char="ü"/>
            </a:pPr>
            <a:endParaRPr lang="it-IT" altLang="it-IT" sz="1600" b="1" dirty="0">
              <a:solidFill>
                <a:srgbClr val="0070C0"/>
              </a:solidFill>
            </a:endParaRPr>
          </a:p>
          <a:p>
            <a:pPr marL="0" indent="0" eaLnBrk="1" hangingPunct="1"/>
            <a:endParaRPr lang="it-IT" altLang="it-IT" dirty="0"/>
          </a:p>
        </p:txBody>
      </p:sp>
      <p:sp>
        <p:nvSpPr>
          <p:cNvPr id="36868" name="Segnaposto numero diapositiva 3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it-IT" altLang="it-IT" sz="1000"/>
          </a:p>
        </p:txBody>
      </p:sp>
    </p:spTree>
    <p:extLst>
      <p:ext uri="{BB962C8B-B14F-4D97-AF65-F5344CB8AC3E}">
        <p14:creationId xmlns:p14="http://schemas.microsoft.com/office/powerpoint/2010/main" val="1398181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ccia a destra con strisce 15"/>
          <p:cNvSpPr/>
          <p:nvPr/>
        </p:nvSpPr>
        <p:spPr>
          <a:xfrm rot="5400000">
            <a:off x="2786062" y="1428751"/>
            <a:ext cx="4429125" cy="4286250"/>
          </a:xfrm>
          <a:prstGeom prst="stripedRightArrow">
            <a:avLst/>
          </a:prstGeom>
          <a:solidFill>
            <a:srgbClr val="CCFF99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065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4B1F007-F49D-2E45-A66A-52F329F4CF65}" type="slidenum">
              <a:rPr lang="it-IT" sz="2000">
                <a:solidFill>
                  <a:srgbClr val="898989"/>
                </a:solidFill>
              </a:rPr>
              <a:pPr eaLnBrk="1" hangingPunct="1"/>
              <a:t>12</a:t>
            </a:fld>
            <a:endParaRPr lang="it-IT" sz="2000">
              <a:solidFill>
                <a:srgbClr val="898989"/>
              </a:solidFill>
            </a:endParaRPr>
          </a:p>
        </p:txBody>
      </p:sp>
      <p:sp>
        <p:nvSpPr>
          <p:cNvPr id="70660" name="Rettangolo 3"/>
          <p:cNvSpPr>
            <a:spLocks noChangeArrowheads="1"/>
          </p:cNvSpPr>
          <p:nvPr/>
        </p:nvSpPr>
        <p:spPr bwMode="auto">
          <a:xfrm>
            <a:off x="104775" y="2997200"/>
            <a:ext cx="153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Standard di processo</a:t>
            </a:r>
          </a:p>
        </p:txBody>
      </p:sp>
      <p:sp>
        <p:nvSpPr>
          <p:cNvPr id="8" name="Parentesi graffa aperta 7"/>
          <p:cNvSpPr>
            <a:spLocks/>
          </p:cNvSpPr>
          <p:nvPr/>
        </p:nvSpPr>
        <p:spPr bwMode="auto">
          <a:xfrm>
            <a:off x="1336675" y="857250"/>
            <a:ext cx="738188" cy="5143500"/>
          </a:xfrm>
          <a:prstGeom prst="leftBrace">
            <a:avLst>
              <a:gd name="adj1" fmla="val 8323"/>
              <a:gd name="adj2" fmla="val 50000"/>
            </a:avLst>
          </a:prstGeom>
          <a:noFill/>
          <a:ln w="25400">
            <a:solidFill>
              <a:srgbClr val="9BBB5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it-IT" sz="2000">
              <a:solidFill>
                <a:prstClr val="black"/>
              </a:solidFill>
              <a:latin typeface="Calibri"/>
              <a:ea typeface="ＭＳ Ｐゴシック" charset="0"/>
              <a:cs typeface="Arial" charset="0"/>
            </a:endParaRPr>
          </a:p>
        </p:txBody>
      </p:sp>
      <p:sp>
        <p:nvSpPr>
          <p:cNvPr id="70662" name="Rettangolo 11"/>
          <p:cNvSpPr>
            <a:spLocks noChangeArrowheads="1"/>
          </p:cNvSpPr>
          <p:nvPr/>
        </p:nvSpPr>
        <p:spPr bwMode="auto">
          <a:xfrm>
            <a:off x="1714500" y="857250"/>
            <a:ext cx="73882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7325" indent="-187325" fontAlgn="base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Articolazione in fasi di ciascun servizio di individuazione, validazione e certificazione</a:t>
            </a:r>
          </a:p>
          <a:p>
            <a:pPr marL="187325" indent="-187325" fontAlgn="base">
              <a:spcBef>
                <a:spcPct val="0"/>
              </a:spcBef>
              <a:spcAft>
                <a:spcPct val="0"/>
              </a:spcAft>
            </a:pPr>
            <a:endParaRPr lang="it-IT" sz="1600" b="1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6350" lvl="2" indent="-635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identificazione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: fase finalizzata a </a:t>
            </a:r>
            <a:r>
              <a:rPr lang="it-IT" sz="1600" b="1">
                <a:solidFill>
                  <a:srgbClr val="00B05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individuare e mettere in trasparenza le competenze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della persona riconducibili a una o più qualificazioni; in caso di apprendimenti non formali e informali questa fase implica un supporto alla persona nell’analisi e documentazione dell’esperienza di apprendimento e nel correlarne gli esiti a una o più qualificazioni</a:t>
            </a:r>
          </a:p>
          <a:p>
            <a:pPr marL="6350" lvl="1" indent="-6350" fontAlgn="base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	</a:t>
            </a:r>
          </a:p>
          <a:p>
            <a:pPr marL="6350" lvl="1" indent="-635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valutazione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: fase finalizzata all’</a:t>
            </a:r>
            <a:r>
              <a:rPr lang="it-IT" sz="1600" b="1">
                <a:solidFill>
                  <a:srgbClr val="00B05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accertamento del possesso delle competenze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riconducibili a una o più qualificazioni; nel caso di apprendimenti non formali e informali questa fase implica l’adozione di specifiche metodologie valutative e di riscontri e prove idonei a comprovare le competenze effettivamente possedute</a:t>
            </a:r>
          </a:p>
          <a:p>
            <a:pPr marL="6350" lvl="1" indent="-6350" fontAlgn="base">
              <a:spcBef>
                <a:spcPct val="0"/>
              </a:spcBef>
              <a:spcAft>
                <a:spcPct val="0"/>
              </a:spcAft>
            </a:pPr>
            <a:endParaRPr lang="it-IT" sz="1600" b="1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6350" lvl="1" indent="-635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attestazione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: fase finalizzata al </a:t>
            </a:r>
            <a:r>
              <a:rPr lang="it-IT" sz="1600" b="1">
                <a:solidFill>
                  <a:srgbClr val="00B05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rilascio di documenti di validazione o certificat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i, standardizzati ai sensi del presente decreto, che documentano le competenze individuate e validate o certificate riconducibili a una o più qualificazioni</a:t>
            </a:r>
            <a:b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</a:br>
            <a:endParaRPr lang="it-IT" sz="160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0" y="0"/>
            <a:ext cx="902811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spc="300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IN ITALIA - </a:t>
            </a:r>
            <a:r>
              <a:rPr lang="it-IT" altLang="it-IT" sz="2400" b="1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DECRETO LEGISLATIVO 16 gennaio 2013, n. 13 </a:t>
            </a:r>
            <a:endParaRPr lang="it-IT" sz="2400" b="1" dirty="0">
              <a:solidFill>
                <a:srgbClr val="DA110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Adobe Fan Heiti Std B" pitchFamily="34" charset="-128"/>
              <a:cs typeface="Times New Roman" pitchFamily="18" charset="0"/>
            </a:endParaRPr>
          </a:p>
        </p:txBody>
      </p:sp>
      <p:sp>
        <p:nvSpPr>
          <p:cNvPr id="70664" name="Rettangolo 2"/>
          <p:cNvSpPr>
            <a:spLocks noChangeArrowheads="1"/>
          </p:cNvSpPr>
          <p:nvPr/>
        </p:nvSpPr>
        <p:spPr bwMode="auto">
          <a:xfrm>
            <a:off x="3071813" y="466725"/>
            <a:ext cx="3344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>
                <a:solidFill>
                  <a:srgbClr val="DA1102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Gli standard minimi/1</a:t>
            </a:r>
          </a:p>
        </p:txBody>
      </p:sp>
    </p:spTree>
    <p:extLst>
      <p:ext uri="{BB962C8B-B14F-4D97-AF65-F5344CB8AC3E}">
        <p14:creationId xmlns:p14="http://schemas.microsoft.com/office/powerpoint/2010/main" val="3737943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CB3A34-5CFD-AE46-B343-20FD37D88100}" type="slidenum">
              <a:rPr lang="it-IT" sz="1200">
                <a:solidFill>
                  <a:srgbClr val="898989"/>
                </a:solidFill>
              </a:rPr>
              <a:pPr eaLnBrk="1" hangingPunct="1"/>
              <a:t>13</a:t>
            </a:fld>
            <a:endParaRPr lang="it-IT" sz="1200">
              <a:solidFill>
                <a:srgbClr val="898989"/>
              </a:solidFill>
            </a:endParaRPr>
          </a:p>
        </p:txBody>
      </p:sp>
      <p:sp>
        <p:nvSpPr>
          <p:cNvPr id="71683" name="Rettangolo 2"/>
          <p:cNvSpPr>
            <a:spLocks noChangeArrowheads="1"/>
          </p:cNvSpPr>
          <p:nvPr/>
        </p:nvSpPr>
        <p:spPr bwMode="auto">
          <a:xfrm>
            <a:off x="3071813" y="466725"/>
            <a:ext cx="3344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>
                <a:solidFill>
                  <a:srgbClr val="DA1102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Gli standard minimi/2</a:t>
            </a:r>
          </a:p>
        </p:txBody>
      </p:sp>
      <p:sp>
        <p:nvSpPr>
          <p:cNvPr id="71684" name="Rettangolo 3"/>
          <p:cNvSpPr>
            <a:spLocks noChangeArrowheads="1"/>
          </p:cNvSpPr>
          <p:nvPr/>
        </p:nvSpPr>
        <p:spPr bwMode="auto">
          <a:xfrm>
            <a:off x="2016125" y="1195388"/>
            <a:ext cx="6913563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uno o più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repertori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riferiti a qualificazioni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quadro regolamentare unitario delle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condizioni di fruizione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e garanzia del servizio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misure di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informazione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sulle opportunità dei servizi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requisiti professionali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idonei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sistema informativo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interoperativo nell’ambito della dorsale unica informativa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semplificazione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amministrativa e tutela della privacy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collegialità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,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oggettività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,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terzietà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e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indipendenza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nelle fasi del processo nelle commissioni di valutazione</a:t>
            </a:r>
          </a:p>
          <a:p>
            <a:pPr marL="87313" indent="-87313" algn="just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criteri, soglie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e 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modalità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di verifica, monitoraggio e vigilanza riferite agli ambiti soggettivo, strutturale, finanziario e professionale  dei servizi</a:t>
            </a:r>
          </a:p>
        </p:txBody>
      </p:sp>
      <p:sp>
        <p:nvSpPr>
          <p:cNvPr id="71685" name="Rettangolo 4"/>
          <p:cNvSpPr>
            <a:spLocks noChangeArrowheads="1"/>
          </p:cNvSpPr>
          <p:nvPr/>
        </p:nvSpPr>
        <p:spPr bwMode="auto">
          <a:xfrm>
            <a:off x="36513" y="2357438"/>
            <a:ext cx="224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Standard di sistema</a:t>
            </a:r>
          </a:p>
        </p:txBody>
      </p:sp>
      <p:sp>
        <p:nvSpPr>
          <p:cNvPr id="6" name="Parentesi graffa aperta 5"/>
          <p:cNvSpPr>
            <a:spLocks/>
          </p:cNvSpPr>
          <p:nvPr/>
        </p:nvSpPr>
        <p:spPr bwMode="auto">
          <a:xfrm>
            <a:off x="1584325" y="1122363"/>
            <a:ext cx="647700" cy="3306762"/>
          </a:xfrm>
          <a:prstGeom prst="leftBrace">
            <a:avLst>
              <a:gd name="adj1" fmla="val 8344"/>
              <a:gd name="adj2" fmla="val 48731"/>
            </a:avLst>
          </a:prstGeom>
          <a:noFill/>
          <a:ln w="25400">
            <a:solidFill>
              <a:srgbClr val="9BBB5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it-IT" sz="2400">
              <a:solidFill>
                <a:prstClr val="black"/>
              </a:solidFill>
              <a:latin typeface="Calibri"/>
              <a:ea typeface="ＭＳ Ｐゴシック" charset="0"/>
              <a:cs typeface="Arial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902811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spc="300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IN ITALIA - </a:t>
            </a:r>
            <a:r>
              <a:rPr lang="it-IT" altLang="it-IT" sz="2400" b="1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DECRETO LEGISLATIVO 16 gennaio 2013, n. 13 </a:t>
            </a:r>
            <a:endParaRPr lang="it-IT" sz="2400" b="1" dirty="0">
              <a:solidFill>
                <a:srgbClr val="DA110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Adobe Fan Heiti Std B" pitchFamily="34" charset="-128"/>
              <a:cs typeface="Times New Roman" pitchFamily="18" charset="0"/>
            </a:endParaRPr>
          </a:p>
        </p:txBody>
      </p:sp>
      <p:sp>
        <p:nvSpPr>
          <p:cNvPr id="71688" name="CasellaDiTesto 2"/>
          <p:cNvSpPr txBox="1">
            <a:spLocks noChangeArrowheads="1"/>
          </p:cNvSpPr>
          <p:nvPr/>
        </p:nvSpPr>
        <p:spPr bwMode="auto">
          <a:xfrm>
            <a:off x="0" y="5000625"/>
            <a:ext cx="1652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>
                <a:solidFill>
                  <a:prstClr val="black"/>
                </a:solidFill>
                <a:latin typeface="Century Gothic" charset="0"/>
              </a:rPr>
              <a:t>Standard di attestazione</a:t>
            </a:r>
          </a:p>
        </p:txBody>
      </p:sp>
      <p:sp>
        <p:nvSpPr>
          <p:cNvPr id="71689" name="CasellaDiTesto 8"/>
          <p:cNvSpPr txBox="1">
            <a:spLocks noChangeArrowheads="1"/>
          </p:cNvSpPr>
          <p:nvPr/>
        </p:nvSpPr>
        <p:spPr bwMode="auto">
          <a:xfrm>
            <a:off x="2214563" y="4500563"/>
            <a:ext cx="68738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7313" indent="-8731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>
                <a:solidFill>
                  <a:prstClr val="black"/>
                </a:solidFill>
                <a:latin typeface="Century Gothic" charset="0"/>
              </a:rPr>
              <a:t>elementi informativi minimi (competenze, modalità di apprendimento e valutazione, dati anagrafici, soggetto responsabile)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it-IT" sz="1600">
                <a:solidFill>
                  <a:prstClr val="black"/>
                </a:solidFill>
                <a:latin typeface="Century Gothic" charset="0"/>
              </a:rPr>
              <a:t>registrazione dei documenti rilasciati nel sistema informativo dell’ente pubblico titolare in interoperatività con la dorsale informativa unica</a:t>
            </a:r>
          </a:p>
        </p:txBody>
      </p:sp>
      <p:sp>
        <p:nvSpPr>
          <p:cNvPr id="14" name="Parentesi graffa aperta 13"/>
          <p:cNvSpPr>
            <a:spLocks/>
          </p:cNvSpPr>
          <p:nvPr/>
        </p:nvSpPr>
        <p:spPr bwMode="auto">
          <a:xfrm>
            <a:off x="1571625" y="4643438"/>
            <a:ext cx="720725" cy="1357312"/>
          </a:xfrm>
          <a:prstGeom prst="leftBrace">
            <a:avLst>
              <a:gd name="adj1" fmla="val 8335"/>
              <a:gd name="adj2" fmla="val 50000"/>
            </a:avLst>
          </a:prstGeom>
          <a:noFill/>
          <a:ln w="25400">
            <a:solidFill>
              <a:srgbClr val="9BBB5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it-IT" sz="2000">
              <a:solidFill>
                <a:prstClr val="black"/>
              </a:solidFill>
              <a:latin typeface="Calibri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218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arrotondato 16"/>
          <p:cNvSpPr/>
          <p:nvPr/>
        </p:nvSpPr>
        <p:spPr>
          <a:xfrm>
            <a:off x="1428750" y="3309510"/>
            <a:ext cx="7643813" cy="2857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1714500" y="1000125"/>
            <a:ext cx="7215188" cy="23764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708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8CE5A37-6A03-8344-B4D7-7F5EEA31F935}" type="slidenum">
              <a:rPr lang="it-IT" sz="1600">
                <a:solidFill>
                  <a:srgbClr val="898989"/>
                </a:solidFill>
                <a:latin typeface="Century Gothic" charset="0"/>
              </a:rPr>
              <a:pPr eaLnBrk="1" hangingPunct="1"/>
              <a:t>14</a:t>
            </a:fld>
            <a:endParaRPr lang="it-IT" sz="1600">
              <a:solidFill>
                <a:srgbClr val="898989"/>
              </a:solidFill>
              <a:latin typeface="Century Gothic" charset="0"/>
            </a:endParaRPr>
          </a:p>
        </p:txBody>
      </p:sp>
      <p:sp>
        <p:nvSpPr>
          <p:cNvPr id="72709" name="Rectangle 1"/>
          <p:cNvSpPr>
            <a:spLocks noChangeArrowheads="1"/>
          </p:cNvSpPr>
          <p:nvPr/>
        </p:nvSpPr>
        <p:spPr bwMode="auto">
          <a:xfrm>
            <a:off x="5429250" y="3429000"/>
            <a:ext cx="360045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«</a:t>
            </a:r>
            <a:r>
              <a:rPr lang="it-IT" sz="1600" b="1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certificazione delle competenze</a:t>
            </a:r>
            <a:r>
              <a:rPr lang="it-IT" sz="1600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»: procedura di formale riconoscimento, da parte dell’ente titolato, delle competenze acquisite dalla persona in contesti formali, anche in caso di interruzione del percorso formativo, o di quelle </a:t>
            </a:r>
            <a:r>
              <a:rPr lang="it-IT" sz="1600">
                <a:solidFill>
                  <a:srgbClr val="00B050"/>
                </a:solidFill>
                <a:latin typeface="Century Gothic" charset="0"/>
                <a:ea typeface="ＭＳ Ｐゴシック" charset="0"/>
                <a:cs typeface="Segoe UI" charset="0"/>
              </a:rPr>
              <a:t>validate</a:t>
            </a:r>
            <a:r>
              <a:rPr lang="it-IT" sz="1600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 acquisite in contesti non formali e informali. </a:t>
            </a:r>
            <a:endParaRPr lang="it-IT" sz="160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710" name="Rettangolo 5"/>
          <p:cNvSpPr>
            <a:spLocks noChangeArrowheads="1"/>
          </p:cNvSpPr>
          <p:nvPr/>
        </p:nvSpPr>
        <p:spPr bwMode="auto">
          <a:xfrm>
            <a:off x="2000250" y="1049338"/>
            <a:ext cx="2928938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«ente pubblico titolare»: 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amministrazione pubblica, centrale, regionale e delle province autonome titolare della regolamentazione di servizi di individuazione e validazione e certificazione delle competenze. </a:t>
            </a:r>
          </a:p>
        </p:txBody>
      </p:sp>
      <p:sp>
        <p:nvSpPr>
          <p:cNvPr id="72711" name="Rettangolo 6"/>
          <p:cNvSpPr>
            <a:spLocks noChangeArrowheads="1"/>
          </p:cNvSpPr>
          <p:nvPr/>
        </p:nvSpPr>
        <p:spPr bwMode="auto">
          <a:xfrm>
            <a:off x="5357813" y="1000125"/>
            <a:ext cx="35718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«</a:t>
            </a:r>
            <a:r>
              <a:rPr lang="it-IT" sz="1600" b="1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ente titolato</a:t>
            </a: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prstClr val="black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soggetto, pubblico o  privato, autorizzato o accreditato dall’ente pubblico titolare  a erogare in tutto o in parte servizi di individuazione e validazione e certificazione delle competenze.</a:t>
            </a:r>
          </a:p>
        </p:txBody>
      </p:sp>
      <p:sp>
        <p:nvSpPr>
          <p:cNvPr id="72712" name="Rettangolo 7"/>
          <p:cNvSpPr>
            <a:spLocks noChangeArrowheads="1"/>
          </p:cNvSpPr>
          <p:nvPr/>
        </p:nvSpPr>
        <p:spPr bwMode="auto">
          <a:xfrm>
            <a:off x="571500" y="500063"/>
            <a:ext cx="8496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>
                <a:solidFill>
                  <a:srgbClr val="DA1102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Sistema nazionale di certificazione delle competenze </a:t>
            </a:r>
          </a:p>
        </p:txBody>
      </p:sp>
      <p:sp>
        <p:nvSpPr>
          <p:cNvPr id="72713" name="Rettangolo 8"/>
          <p:cNvSpPr>
            <a:spLocks noChangeArrowheads="1"/>
          </p:cNvSpPr>
          <p:nvPr/>
        </p:nvSpPr>
        <p:spPr bwMode="auto">
          <a:xfrm>
            <a:off x="1500188" y="3429000"/>
            <a:ext cx="32432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«individuazione e validazione delle competenze</a:t>
            </a:r>
            <a:r>
              <a:rPr lang="it-IT" sz="1600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»: processo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1600">
                <a:solidFill>
                  <a:srgbClr val="333333"/>
                </a:solidFill>
                <a:latin typeface="Century Gothic" charset="0"/>
                <a:ea typeface="ＭＳ Ｐゴシック" charset="0"/>
                <a:cs typeface="Segoe UI" charset="0"/>
              </a:rPr>
              <a:t>che conduce al riconoscimento all’interno di un repertorio, da parte dell’ente titolato, delle competenze acquisite dalla persona in un contesto non formale o informale. </a:t>
            </a:r>
            <a:endParaRPr lang="it-IT" sz="160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Freccia a destra 9"/>
          <p:cNvSpPr>
            <a:spLocks noChangeArrowheads="1"/>
          </p:cNvSpPr>
          <p:nvPr/>
        </p:nvSpPr>
        <p:spPr bwMode="auto">
          <a:xfrm>
            <a:off x="71438" y="1357313"/>
            <a:ext cx="1928812" cy="1357312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162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white"/>
                </a:solidFill>
                <a:latin typeface="Century Gothic" pitchFamily="34" charset="0"/>
                <a:ea typeface="ＭＳ Ｐゴシック" charset="0"/>
                <a:cs typeface="Arial" charset="0"/>
              </a:rPr>
              <a:t>Soggetti coinvolti</a:t>
            </a:r>
          </a:p>
        </p:txBody>
      </p:sp>
      <p:sp>
        <p:nvSpPr>
          <p:cNvPr id="12" name="Gallone 11"/>
          <p:cNvSpPr>
            <a:spLocks noChangeArrowheads="1"/>
          </p:cNvSpPr>
          <p:nvPr/>
        </p:nvSpPr>
        <p:spPr bwMode="auto">
          <a:xfrm>
            <a:off x="4929188" y="1500188"/>
            <a:ext cx="428625" cy="1285875"/>
          </a:xfrm>
          <a:prstGeom prst="chevron">
            <a:avLst>
              <a:gd name="adj" fmla="val 65801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prstClr val="black"/>
              </a:solidFill>
              <a:latin typeface="Calibri"/>
              <a:ea typeface="ＭＳ Ｐゴシック" charset="0"/>
              <a:cs typeface="Arial" charset="0"/>
            </a:endParaRPr>
          </a:p>
        </p:txBody>
      </p:sp>
      <p:sp>
        <p:nvSpPr>
          <p:cNvPr id="15" name="Gallone 14"/>
          <p:cNvSpPr>
            <a:spLocks noChangeArrowheads="1"/>
          </p:cNvSpPr>
          <p:nvPr/>
        </p:nvSpPr>
        <p:spPr bwMode="auto">
          <a:xfrm>
            <a:off x="4929188" y="3809573"/>
            <a:ext cx="428625" cy="1285875"/>
          </a:xfrm>
          <a:prstGeom prst="chevron">
            <a:avLst>
              <a:gd name="adj" fmla="val 65801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prstClr val="black"/>
              </a:solidFill>
              <a:latin typeface="Calibri"/>
              <a:ea typeface="ＭＳ Ｐゴシック" charset="0"/>
              <a:cs typeface="Arial" charset="0"/>
            </a:endParaRPr>
          </a:p>
        </p:txBody>
      </p:sp>
      <p:sp>
        <p:nvSpPr>
          <p:cNvPr id="16" name="Freccia a destra 15"/>
          <p:cNvSpPr>
            <a:spLocks noChangeArrowheads="1"/>
          </p:cNvSpPr>
          <p:nvPr/>
        </p:nvSpPr>
        <p:spPr bwMode="auto">
          <a:xfrm>
            <a:off x="86375" y="3773854"/>
            <a:ext cx="1643062" cy="1357312"/>
          </a:xfrm>
          <a:prstGeom prst="rightArrow">
            <a:avLst>
              <a:gd name="adj1" fmla="val 50000"/>
              <a:gd name="adj2" fmla="val 50001"/>
            </a:avLst>
          </a:prstGeom>
          <a:gradFill rotWithShape="1">
            <a:gsLst>
              <a:gs pos="0">
                <a:srgbClr val="769535"/>
              </a:gs>
              <a:gs pos="80000">
                <a:srgbClr val="9BC348"/>
              </a:gs>
              <a:gs pos="100000">
                <a:srgbClr val="9CC746"/>
              </a:gs>
            </a:gsLst>
            <a:lin ang="16200000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white"/>
                </a:solidFill>
                <a:latin typeface="Century Gothic" pitchFamily="34" charset="0"/>
                <a:ea typeface="ＭＳ Ｐゴシック" charset="0"/>
                <a:cs typeface="Arial" charset="0"/>
              </a:rPr>
              <a:t>Obiettivi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02811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spc="300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IN ITALIA - </a:t>
            </a:r>
            <a:r>
              <a:rPr lang="it-IT" altLang="it-IT" sz="2400" b="1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Adobe Fan Heiti Std B" pitchFamily="34" charset="-128"/>
                <a:cs typeface="Times New Roman" pitchFamily="18" charset="0"/>
              </a:rPr>
              <a:t>DECRETO LEGISLATIVO 16 gennaio 2013, n. 13 </a:t>
            </a:r>
            <a:endParaRPr lang="it-IT" sz="2400" b="1" dirty="0">
              <a:solidFill>
                <a:srgbClr val="DA110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Adobe Fan Heiti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46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86" y="455290"/>
            <a:ext cx="8890610" cy="621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1827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3"/>
          <p:cNvSpPr txBox="1">
            <a:spLocks/>
          </p:cNvSpPr>
          <p:nvPr/>
        </p:nvSpPr>
        <p:spPr>
          <a:xfrm>
            <a:off x="387891" y="784036"/>
            <a:ext cx="789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Repertorio Nazionale delle qualificazioni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28397" y="1702743"/>
            <a:ext cx="4246326" cy="46782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ATLANTE DEL LAVORO E DELLE QUALIFICAZIONI 1.0</a:t>
            </a:r>
          </a:p>
          <a:p>
            <a:pPr algn="ctr">
              <a:defRPr/>
            </a:pPr>
            <a:endParaRPr lang="it-IT" sz="2000" b="1" dirty="0"/>
          </a:p>
          <a:p>
            <a:pPr algn="ctr">
              <a:defRPr/>
            </a:pPr>
            <a:r>
              <a:rPr lang="it-IT" sz="2000" b="1" dirty="0"/>
              <a:t>WWW.INAPP.ORG</a:t>
            </a:r>
          </a:p>
          <a:p>
            <a:pPr>
              <a:defRPr/>
            </a:pPr>
            <a:endParaRPr lang="it-IT" sz="2000" b="1" dirty="0"/>
          </a:p>
          <a:p>
            <a:pPr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Classificazione 3D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it-IT" altLang="it-IT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alt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ATECO/NACE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alt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CP/ISCO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altLang="it-IT" sz="2000" b="1" dirty="0">
                <a:solidFill>
                  <a:srgbClr val="C00000"/>
                </a:solidFill>
              </a:rPr>
              <a:t>8 livelli  EQF/QNQ</a:t>
            </a:r>
          </a:p>
          <a:p>
            <a:pPr>
              <a:defRPr/>
            </a:pPr>
            <a:endParaRPr lang="it-IT" alt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23	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settori economico professionali</a:t>
            </a:r>
          </a:p>
          <a:p>
            <a:pPr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	area comune</a:t>
            </a:r>
          </a:p>
          <a:p>
            <a:pPr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785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	aree di attività</a:t>
            </a:r>
          </a:p>
          <a:p>
            <a:pPr>
              <a:defRPr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5.400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	attività</a:t>
            </a:r>
          </a:p>
          <a:p>
            <a:pPr>
              <a:defRPr/>
            </a:pPr>
            <a:endParaRPr lang="it-IT" sz="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it-IT" sz="1400" dirty="0">
              <a:solidFill>
                <a:srgbClr val="336699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218764" y="1702743"/>
            <a:ext cx="4810125" cy="366254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REPERTORIO NAZIONALE </a:t>
            </a:r>
          </a:p>
          <a:p>
            <a:pPr algn="ctr">
              <a:defRPr/>
            </a:pP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DELLE QUALIFICAZIONI</a:t>
            </a: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sz="14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it-IT" dirty="0">
              <a:solidFill>
                <a:srgbClr val="336699"/>
              </a:solidFill>
            </a:endParaRPr>
          </a:p>
        </p:txBody>
      </p:sp>
      <p:graphicFrame>
        <p:nvGraphicFramePr>
          <p:cNvPr id="14" name="Grafico 52"/>
          <p:cNvGraphicFramePr>
            <a:graphicFrameLocks/>
          </p:cNvGraphicFramePr>
          <p:nvPr>
            <p:extLst/>
          </p:nvPr>
        </p:nvGraphicFramePr>
        <p:xfrm>
          <a:off x="4474723" y="2294007"/>
          <a:ext cx="3810000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Grafico" r:id="rId4" imgW="3810330" imgH="3255546" progId="Excel.Chart.8">
                  <p:embed/>
                </p:oleObj>
              </mc:Choice>
              <mc:Fallback>
                <p:oleObj name="Grafico" r:id="rId4" imgW="3810330" imgH="3255546" progId="Excel.Chart.8">
                  <p:embed/>
                  <p:pic>
                    <p:nvPicPr>
                      <p:cNvPr id="14" name="Grafico 5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4723" y="2294007"/>
                        <a:ext cx="3810000" cy="325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reccia bidirezionale orizzontale 14"/>
          <p:cNvSpPr/>
          <p:nvPr/>
        </p:nvSpPr>
        <p:spPr>
          <a:xfrm>
            <a:off x="4336780" y="1856761"/>
            <a:ext cx="679450" cy="319087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125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" name="Immagine 9" descr="Schermata 2018-03-22 alle 23.19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647"/>
            <a:ext cx="9144000" cy="637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58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308154" y="6808291"/>
            <a:ext cx="2133600" cy="365125"/>
          </a:xfrm>
        </p:spPr>
        <p:txBody>
          <a:bodyPr/>
          <a:lstStyle/>
          <a:p>
            <a:fld id="{A933C0F7-56D8-4E6D-B2FB-BE647EA2636D}" type="slidenum">
              <a:rPr lang="it-IT" altLang="it-IT" smtClean="0"/>
              <a:pPr/>
              <a:t>18</a:t>
            </a:fld>
            <a:endParaRPr lang="it-IT" altLang="it-IT"/>
          </a:p>
        </p:txBody>
      </p:sp>
      <p:sp>
        <p:nvSpPr>
          <p:cNvPr id="39" name="Chevron 6"/>
          <p:cNvSpPr>
            <a:spLocks noChangeArrowheads="1"/>
          </p:cNvSpPr>
          <p:nvPr/>
        </p:nvSpPr>
        <p:spPr bwMode="auto">
          <a:xfrm>
            <a:off x="923354" y="1061541"/>
            <a:ext cx="2052638" cy="360363"/>
          </a:xfrm>
          <a:prstGeom prst="chevron">
            <a:avLst>
              <a:gd name="adj" fmla="val 27188"/>
            </a:avLst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924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ACCOGLIENZA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0" name="Chevron 7"/>
          <p:cNvSpPr>
            <a:spLocks noChangeArrowheads="1"/>
          </p:cNvSpPr>
          <p:nvPr/>
        </p:nvSpPr>
        <p:spPr bwMode="auto">
          <a:xfrm>
            <a:off x="3002979" y="1061541"/>
            <a:ext cx="2052638" cy="360363"/>
          </a:xfrm>
          <a:prstGeom prst="chevron">
            <a:avLst>
              <a:gd name="adj" fmla="val 27188"/>
            </a:avLst>
          </a:prstGeom>
          <a:solidFill>
            <a:srgbClr val="F79646"/>
          </a:solidFill>
          <a:ln w="25400">
            <a:solidFill>
              <a:srgbClr val="B66D3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INDIVIDUAZIONE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1" name="Chevron 8"/>
          <p:cNvSpPr>
            <a:spLocks noChangeArrowheads="1"/>
          </p:cNvSpPr>
          <p:nvPr/>
        </p:nvSpPr>
        <p:spPr bwMode="auto">
          <a:xfrm>
            <a:off x="5014342" y="1061541"/>
            <a:ext cx="2052637" cy="360363"/>
          </a:xfrm>
          <a:prstGeom prst="chevron">
            <a:avLst>
              <a:gd name="adj" fmla="val 27188"/>
            </a:avLst>
          </a:prstGeom>
          <a:solidFill>
            <a:srgbClr val="9BBB59"/>
          </a:solidFill>
          <a:ln w="25400">
            <a:solidFill>
              <a:srgbClr val="71893F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VALIDAZIONE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2" name="Chevron 9"/>
          <p:cNvSpPr>
            <a:spLocks noChangeArrowheads="1"/>
          </p:cNvSpPr>
          <p:nvPr/>
        </p:nvSpPr>
        <p:spPr bwMode="auto">
          <a:xfrm>
            <a:off x="7044754" y="1061541"/>
            <a:ext cx="2051050" cy="360363"/>
          </a:xfrm>
          <a:prstGeom prst="chevron">
            <a:avLst>
              <a:gd name="adj" fmla="val 27193"/>
            </a:avLst>
          </a:prstGeom>
          <a:solidFill>
            <a:srgbClr val="77933C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CERTIFICAZIONE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3" name="Rounded Rectangle 10"/>
          <p:cNvSpPr>
            <a:spLocks noChangeArrowheads="1"/>
          </p:cNvSpPr>
          <p:nvPr/>
        </p:nvSpPr>
        <p:spPr bwMode="auto">
          <a:xfrm>
            <a:off x="783654" y="1747341"/>
            <a:ext cx="1943100" cy="762000"/>
          </a:xfrm>
          <a:prstGeom prst="roundRect">
            <a:avLst>
              <a:gd name="adj" fmla="val 12852"/>
            </a:avLst>
          </a:prstGeom>
          <a:solidFill>
            <a:srgbClr val="FFFFFF"/>
          </a:solidFill>
          <a:ln w="12700">
            <a:solidFill>
              <a:srgbClr val="FFC000"/>
            </a:solidFill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Informare ed orientare il cittadino rispetto al servizio offerto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4" name="Rounded Rectangle 11"/>
          <p:cNvSpPr>
            <a:spLocks noChangeArrowheads="1"/>
          </p:cNvSpPr>
          <p:nvPr/>
        </p:nvSpPr>
        <p:spPr bwMode="auto">
          <a:xfrm>
            <a:off x="2841054" y="1502866"/>
            <a:ext cx="2073275" cy="1285875"/>
          </a:xfrm>
          <a:prstGeom prst="roundRect">
            <a:avLst>
              <a:gd name="adj" fmla="val 6509"/>
            </a:avLst>
          </a:prstGeom>
          <a:solidFill>
            <a:srgbClr val="FFFFFF"/>
          </a:solidFill>
          <a:ln w="12700">
            <a:solidFill>
              <a:srgbClr val="F79646"/>
            </a:solidFill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Ricostruire le esperienze e individuare nel Quadro nazionale le qualificazioni e le competenze regionali potenzialmente validabili o certificabili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5" name="Rounded Rectangle 12"/>
          <p:cNvSpPr>
            <a:spLocks noChangeArrowheads="1"/>
          </p:cNvSpPr>
          <p:nvPr/>
        </p:nvSpPr>
        <p:spPr bwMode="auto">
          <a:xfrm>
            <a:off x="5000054" y="1626691"/>
            <a:ext cx="1944688" cy="1079500"/>
          </a:xfrm>
          <a:prstGeom prst="roundRect">
            <a:avLst>
              <a:gd name="adj" fmla="val 6722"/>
            </a:avLst>
          </a:prstGeom>
          <a:solidFill>
            <a:srgbClr val="FFFFFF"/>
          </a:solidFill>
          <a:ln w="12700">
            <a:solidFill>
              <a:srgbClr val="9BBB59"/>
            </a:solidFill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Confermare l'effettivo possesso delle competenze  apprese in contesti non formali e infomali individuate 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6" name="Rounded Rectangle 13"/>
          <p:cNvSpPr>
            <a:spLocks noChangeArrowheads="1"/>
          </p:cNvSpPr>
          <p:nvPr/>
        </p:nvSpPr>
        <p:spPr bwMode="auto">
          <a:xfrm>
            <a:off x="7030467" y="1491754"/>
            <a:ext cx="1944687" cy="1285875"/>
          </a:xfrm>
          <a:prstGeom prst="roundRect">
            <a:avLst>
              <a:gd name="adj" fmla="val 5380"/>
            </a:avLst>
          </a:prstGeom>
          <a:solidFill>
            <a:srgbClr val="FFFFFF"/>
          </a:solidFill>
          <a:ln w="12700">
            <a:solidFill>
              <a:srgbClr val="4F6228"/>
            </a:solidFill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Certificare le competenze apprese in contesti  formali  (in uscita da formazione)  e non formali e informali</a:t>
            </a: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(in uscita da validazione)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10542" y="1125041"/>
            <a:ext cx="75723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Servizi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8" name="TextBox 16"/>
          <p:cNvSpPr txBox="1">
            <a:spLocks noChangeArrowheads="1"/>
          </p:cNvSpPr>
          <p:nvPr/>
        </p:nvSpPr>
        <p:spPr bwMode="auto">
          <a:xfrm>
            <a:off x="147067" y="5044579"/>
            <a:ext cx="134143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Chi se ne occupa? </a:t>
            </a:r>
            <a:endParaRPr kumimoji="0" lang="it-IT" altLang="it-IT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FUNZIONE</a:t>
            </a:r>
            <a:endParaRPr kumimoji="0" lang="it-IT" altLang="it-IT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PREPOSTA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9" name="TextBox 18"/>
          <p:cNvSpPr txBox="1">
            <a:spLocks noChangeArrowheads="1"/>
          </p:cNvSpPr>
          <p:nvPr/>
        </p:nvSpPr>
        <p:spPr bwMode="auto">
          <a:xfrm>
            <a:off x="69279" y="2020391"/>
            <a:ext cx="9985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Obiettivi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0" name="TextBox 19"/>
          <p:cNvSpPr txBox="1">
            <a:spLocks noChangeArrowheads="1"/>
          </p:cNvSpPr>
          <p:nvPr/>
        </p:nvSpPr>
        <p:spPr bwMode="auto">
          <a:xfrm>
            <a:off x="145479" y="3187204"/>
            <a:ext cx="8683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Metodo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1" name="Rounded Rectangle 20"/>
          <p:cNvSpPr>
            <a:spLocks noChangeArrowheads="1"/>
          </p:cNvSpPr>
          <p:nvPr/>
        </p:nvSpPr>
        <p:spPr bwMode="auto">
          <a:xfrm>
            <a:off x="837629" y="2823666"/>
            <a:ext cx="1944688" cy="9001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Accoglienza  e informazione individuale o in gruppo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2" name="Rounded Rectangle 21"/>
          <p:cNvSpPr>
            <a:spLocks noChangeArrowheads="1"/>
          </p:cNvSpPr>
          <p:nvPr/>
        </p:nvSpPr>
        <p:spPr bwMode="auto">
          <a:xfrm>
            <a:off x="2841054" y="2818904"/>
            <a:ext cx="2171700" cy="942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sysDot"/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Colloqui individuali di: condivisione attivit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à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svolte, individuazione competenze e composizione dossier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" name="Rounded Rectangle 22"/>
          <p:cNvSpPr>
            <a:spLocks noChangeArrowheads="1"/>
          </p:cNvSpPr>
          <p:nvPr/>
        </p:nvSpPr>
        <p:spPr bwMode="auto">
          <a:xfrm>
            <a:off x="5055617" y="2806204"/>
            <a:ext cx="1943100" cy="9001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9BBB59"/>
            </a:solidFill>
            <a:prstDash val="sysDot"/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Valutazione  con al minimo esame tecnico del dossier. Eventuale prova diretta.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4" name="Rounded Rectangle 23"/>
          <p:cNvSpPr>
            <a:spLocks noChangeArrowheads="1"/>
          </p:cNvSpPr>
          <p:nvPr/>
        </p:nvSpPr>
        <p:spPr bwMode="auto">
          <a:xfrm>
            <a:off x="7084442" y="2806204"/>
            <a:ext cx="1944687" cy="9001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6228"/>
            </a:solidFill>
            <a:prstDash val="sysDot"/>
            <a:round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Prova diretta: colloquio tecnico o prova in situazione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5" name="TextBox 26"/>
          <p:cNvSpPr txBox="1">
            <a:spLocks noChangeArrowheads="1"/>
          </p:cNvSpPr>
          <p:nvPr/>
        </p:nvSpPr>
        <p:spPr bwMode="auto">
          <a:xfrm>
            <a:off x="74042" y="3861891"/>
            <a:ext cx="167005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Cosa si rilascia?</a:t>
            </a:r>
            <a:endParaRPr kumimoji="0" lang="it-IT" altLang="it-IT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ATTESTAZIONE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3077592" y="3777754"/>
            <a:ext cx="1860550" cy="407987"/>
          </a:xfrm>
          <a:prstGeom prst="rect">
            <a:avLst/>
          </a:prstGeom>
          <a:noFill/>
          <a:ln w="9525">
            <a:solidFill>
              <a:srgbClr val="DC6900"/>
            </a:solidFill>
            <a:prstDash val="sysDot"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1" u="none" strike="noStrike" cap="none" normalizeH="0" baseline="0">
                <a:ln>
                  <a:noFill/>
                </a:ln>
                <a:solidFill>
                  <a:srgbClr val="DC69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Documento di trasparenza (parte 1)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7" name="Rounded Rectangle 29"/>
          <p:cNvSpPr>
            <a:spLocks noChangeArrowheads="1"/>
          </p:cNvSpPr>
          <p:nvPr/>
        </p:nvSpPr>
        <p:spPr bwMode="auto">
          <a:xfrm>
            <a:off x="5115942" y="4276229"/>
            <a:ext cx="1943100" cy="5254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BBB59"/>
            </a:solidFill>
            <a:round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76923C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Competenze (o abilit</a:t>
            </a: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76923C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à</a:t>
            </a: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76923C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e conoscenze) validate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8" name="Rounded Rectangle 30"/>
          <p:cNvSpPr>
            <a:spLocks noChangeArrowheads="1"/>
          </p:cNvSpPr>
          <p:nvPr/>
        </p:nvSpPr>
        <p:spPr bwMode="auto">
          <a:xfrm>
            <a:off x="7135242" y="4276229"/>
            <a:ext cx="1943100" cy="5254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4F6228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Competenze del Repertorio nazionale certificate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9" name="Text Box 80"/>
          <p:cNvSpPr txBox="1">
            <a:spLocks noChangeArrowheads="1"/>
          </p:cNvSpPr>
          <p:nvPr/>
        </p:nvSpPr>
        <p:spPr bwMode="auto">
          <a:xfrm>
            <a:off x="5096892" y="3777754"/>
            <a:ext cx="1860550" cy="407987"/>
          </a:xfrm>
          <a:prstGeom prst="rect">
            <a:avLst/>
          </a:prstGeom>
          <a:noFill/>
          <a:ln w="9525">
            <a:solidFill>
              <a:srgbClr val="DC6900"/>
            </a:solidFill>
            <a:prstDash val="sysDot"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1" u="none" strike="noStrike" cap="none" normalizeH="0" baseline="0">
                <a:ln>
                  <a:noFill/>
                </a:ln>
                <a:solidFill>
                  <a:srgbClr val="DC69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Documento di validazione (parte 2)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0" name="Text Box 79"/>
          <p:cNvSpPr txBox="1">
            <a:spLocks noChangeArrowheads="1"/>
          </p:cNvSpPr>
          <p:nvPr/>
        </p:nvSpPr>
        <p:spPr bwMode="auto">
          <a:xfrm>
            <a:off x="7140004" y="3777754"/>
            <a:ext cx="1860550" cy="407987"/>
          </a:xfrm>
          <a:prstGeom prst="rect">
            <a:avLst/>
          </a:prstGeom>
          <a:noFill/>
          <a:ln w="9525">
            <a:solidFill>
              <a:srgbClr val="DC6900"/>
            </a:solidFill>
            <a:prstDash val="sysDot"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0" i="1" u="none" strike="noStrike" cap="none" normalizeH="0" baseline="0">
                <a:ln>
                  <a:noFill/>
                </a:ln>
                <a:solidFill>
                  <a:srgbClr val="DC69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Certificato (parte 3)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1" name="Rettangolo 45"/>
          <p:cNvSpPr>
            <a:spLocks noChangeArrowheads="1"/>
          </p:cNvSpPr>
          <p:nvPr/>
        </p:nvSpPr>
        <p:spPr bwMode="auto">
          <a:xfrm rot="10800000" flipV="1">
            <a:off x="3233167" y="4900116"/>
            <a:ext cx="1785937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Funzione: *Accompagnamento e supporto alla individuazione e messa in trasparenza delle competenze</a:t>
            </a: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”</a:t>
            </a: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2" name="Rettangolo 46"/>
          <p:cNvSpPr>
            <a:spLocks noChangeArrowheads="1"/>
          </p:cNvSpPr>
          <p:nvPr/>
        </p:nvSpPr>
        <p:spPr bwMode="auto">
          <a:xfrm>
            <a:off x="5163566" y="5509716"/>
            <a:ext cx="1903413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Funzione: *Realizzazione delle attivit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à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valutative per gli aspetti di contenuto curricolare e  professionale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”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3" name="Rettangolo 51"/>
          <p:cNvSpPr>
            <a:spLocks noChangeArrowheads="1"/>
          </p:cNvSpPr>
          <p:nvPr/>
        </p:nvSpPr>
        <p:spPr bwMode="auto">
          <a:xfrm>
            <a:off x="5201733" y="4904921"/>
            <a:ext cx="2214563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Funzione: *Pianificazione e realizzazione delle attivit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à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 valutative</a:t>
            </a: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/>
                <a:ea typeface="ＭＳ Ｐゴシック" pitchFamily="34" charset="-128"/>
                <a:cs typeface="Arial" pitchFamily="34" charset="0"/>
              </a:rPr>
              <a:t>”</a:t>
            </a: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9632" name="AutoShape 75"/>
          <p:cNvSpPr>
            <a:spLocks noChangeArrowheads="1"/>
          </p:cNvSpPr>
          <p:nvPr/>
        </p:nvSpPr>
        <p:spPr bwMode="auto">
          <a:xfrm>
            <a:off x="3018854" y="4257179"/>
            <a:ext cx="1944688" cy="592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F79646"/>
            </a:solidFill>
            <a:round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Competenze  individuate e messe in trasparenza 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grpSp>
        <p:nvGrpSpPr>
          <p:cNvPr id="69633" name="Gruppo 50"/>
          <p:cNvGrpSpPr>
            <a:grpSpLocks/>
          </p:cNvGrpSpPr>
          <p:nvPr/>
        </p:nvGrpSpPr>
        <p:grpSpPr bwMode="auto">
          <a:xfrm>
            <a:off x="7149529" y="4722316"/>
            <a:ext cx="390525" cy="506413"/>
            <a:chOff x="47786" y="35512"/>
            <a:chExt cx="3905" cy="5064"/>
          </a:xfrm>
        </p:grpSpPr>
        <p:pic>
          <p:nvPicPr>
            <p:cNvPr id="69636" name="Immagine 3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86" y="35512"/>
              <a:ext cx="2477" cy="3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638" name="Immagine 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5" y="36957"/>
              <a:ext cx="2477" cy="3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639" name="Immagine 3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86" y="37338"/>
              <a:ext cx="2477" cy="3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9702" name="Immagin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604" y="4788991"/>
            <a:ext cx="357188" cy="39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40" name="Rectangle 69"/>
          <p:cNvSpPr>
            <a:spLocks noChangeArrowheads="1"/>
          </p:cNvSpPr>
          <p:nvPr/>
        </p:nvSpPr>
        <p:spPr bwMode="auto">
          <a:xfrm>
            <a:off x="7409879" y="4912816"/>
            <a:ext cx="16986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Commissione o organismo collegiale 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pic>
        <p:nvPicPr>
          <p:cNvPr id="69700" name="Immagin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479" y="4663579"/>
            <a:ext cx="2841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99" name="Immagin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42" y="4900116"/>
            <a:ext cx="284162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41" name="Text Box 66"/>
          <p:cNvSpPr txBox="1">
            <a:spLocks noChangeArrowheads="1"/>
          </p:cNvSpPr>
          <p:nvPr/>
        </p:nvSpPr>
        <p:spPr bwMode="auto">
          <a:xfrm>
            <a:off x="124842" y="4617541"/>
            <a:ext cx="10096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4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34" charset="-128"/>
                <a:cs typeface="Arial" pitchFamily="34" charset="0"/>
              </a:rPr>
              <a:t>Esito</a:t>
            </a:r>
            <a:endParaRPr kumimoji="0" lang="it-IT" alt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9642" name="Rectangle 101"/>
          <p:cNvSpPr>
            <a:spLocks noChangeArrowheads="1"/>
          </p:cNvSpPr>
          <p:nvPr/>
        </p:nvSpPr>
        <p:spPr bwMode="auto">
          <a:xfrm>
            <a:off x="23180" y="362635"/>
            <a:ext cx="84645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899829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rPr>
              <a:t>Schema riassuntivo degli standard in linea con il </a:t>
            </a:r>
            <a:r>
              <a:rPr kumimoji="0" lang="it-IT" altLang="it-IT" sz="12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rPr>
              <a:t>Dlgs</a:t>
            </a:r>
            <a:r>
              <a:rPr kumimoji="0" lang="it-IT" altLang="it-IT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rPr>
              <a:t> 13/2013 e </a:t>
            </a:r>
            <a:r>
              <a:rPr lang="it-IT" altLang="it-IT" sz="1200" b="1" i="1" dirty="0">
                <a:latin typeface="Verdana" pitchFamily="34" charset="0"/>
                <a:ea typeface="ＭＳ Ｐゴシック" pitchFamily="34" charset="-128"/>
              </a:rPr>
              <a:t>il </a:t>
            </a:r>
            <a:r>
              <a:rPr kumimoji="0" lang="it-IT" altLang="it-IT" sz="1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rPr>
              <a:t>Di. 30 giugno 2015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9643" name="Rectangle 130"/>
          <p:cNvSpPr>
            <a:spLocks noChangeArrowheads="1"/>
          </p:cNvSpPr>
          <p:nvPr/>
        </p:nvSpPr>
        <p:spPr bwMode="auto">
          <a:xfrm>
            <a:off x="179512" y="-62517"/>
            <a:ext cx="89748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rPr>
            </a:br>
            <a:endParaRPr kumimoji="0" lang="it-IT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1663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5" descr="Risultati immagini per molte pers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01" y="4215666"/>
            <a:ext cx="5189027" cy="27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egnaposto numero diapositiva 5"/>
          <p:cNvSpPr txBox="1">
            <a:spLocks/>
          </p:cNvSpPr>
          <p:nvPr/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F524B3C7-180D-8646-B72B-9CC0E4C37EED}" type="slidenum">
              <a:rPr lang="it-IT" sz="1200" smtClean="0">
                <a:solidFill>
                  <a:srgbClr val="003374"/>
                </a:solidFill>
                <a:latin typeface="Calibri light"/>
                <a:cs typeface="Calibri light"/>
              </a:rPr>
              <a:pPr algn="r">
                <a:defRPr/>
              </a:pPr>
              <a:t>19</a:t>
            </a:fld>
            <a:endParaRPr lang="it-IT" sz="1200" dirty="0">
              <a:solidFill>
                <a:srgbClr val="003374"/>
              </a:solidFill>
              <a:latin typeface="Calibri light"/>
              <a:cs typeface="Calibri light"/>
            </a:endParaRPr>
          </a:p>
        </p:txBody>
      </p:sp>
      <p:sp>
        <p:nvSpPr>
          <p:cNvPr id="9" name="Goccia 8"/>
          <p:cNvSpPr/>
          <p:nvPr/>
        </p:nvSpPr>
        <p:spPr>
          <a:xfrm>
            <a:off x="730392" y="2345143"/>
            <a:ext cx="749355" cy="369345"/>
          </a:xfrm>
          <a:prstGeom prst="teardrop">
            <a:avLst>
              <a:gd name="adj" fmla="val 123525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Legge 92/12</a:t>
            </a:r>
          </a:p>
        </p:txBody>
      </p:sp>
      <p:sp>
        <p:nvSpPr>
          <p:cNvPr id="12" name="Goccia 11"/>
          <p:cNvSpPr/>
          <p:nvPr/>
        </p:nvSpPr>
        <p:spPr>
          <a:xfrm>
            <a:off x="692923" y="3114612"/>
            <a:ext cx="974162" cy="478096"/>
          </a:xfrm>
          <a:prstGeom prst="teardrop">
            <a:avLst>
              <a:gd name="adj" fmla="val 123525"/>
            </a:avLst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DM 30 giugno 2015</a:t>
            </a:r>
          </a:p>
        </p:txBody>
      </p:sp>
      <p:grpSp>
        <p:nvGrpSpPr>
          <p:cNvPr id="13" name="Gruppo 26"/>
          <p:cNvGrpSpPr>
            <a:grpSpLocks/>
          </p:cNvGrpSpPr>
          <p:nvPr/>
        </p:nvGrpSpPr>
        <p:grpSpPr bwMode="auto">
          <a:xfrm>
            <a:off x="1723603" y="2635925"/>
            <a:ext cx="964170" cy="344038"/>
            <a:chOff x="6728764" y="3728235"/>
            <a:chExt cx="1214446" cy="798122"/>
          </a:xfrm>
        </p:grpSpPr>
        <p:sp>
          <p:nvSpPr>
            <p:cNvPr id="14" name="Goccia 13"/>
            <p:cNvSpPr/>
            <p:nvPr/>
          </p:nvSpPr>
          <p:spPr>
            <a:xfrm rot="15979479">
              <a:off x="6943961" y="3603448"/>
              <a:ext cx="798122" cy="1047696"/>
            </a:xfrm>
            <a:prstGeom prst="teardrop">
              <a:avLst>
                <a:gd name="adj" fmla="val 123525"/>
              </a:avLst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6728764" y="3900309"/>
              <a:ext cx="1214446" cy="369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8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D.Lgs</a:t>
              </a:r>
              <a:r>
                <a:rPr lang="it-IT" sz="8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 13/</a:t>
              </a:r>
              <a:r>
                <a:rPr lang="it-IT" sz="8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13</a:t>
              </a:r>
              <a:endParaRPr lang="it-IT" sz="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558350" y="1990641"/>
            <a:ext cx="2330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Helvetica"/>
                <a:cs typeface="Helvetica"/>
              </a:rPr>
              <a:t>Le norme</a:t>
            </a:r>
          </a:p>
          <a:p>
            <a:pPr algn="ctr"/>
            <a:endParaRPr lang="en-US" dirty="0">
              <a:latin typeface="Helvetica"/>
              <a:cs typeface="Helvetica"/>
            </a:endParaRPr>
          </a:p>
        </p:txBody>
      </p:sp>
      <p:pic>
        <p:nvPicPr>
          <p:cNvPr id="1026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73" y="526248"/>
            <a:ext cx="883224" cy="90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reccia in giù 17"/>
          <p:cNvSpPr/>
          <p:nvPr/>
        </p:nvSpPr>
        <p:spPr>
          <a:xfrm>
            <a:off x="1408014" y="1529395"/>
            <a:ext cx="371475" cy="4612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ccia a destra 18"/>
          <p:cNvSpPr/>
          <p:nvPr/>
        </p:nvSpPr>
        <p:spPr>
          <a:xfrm>
            <a:off x="2924705" y="2565950"/>
            <a:ext cx="602856" cy="4649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sellaDiTesto 19"/>
          <p:cNvSpPr txBox="1"/>
          <p:nvPr/>
        </p:nvSpPr>
        <p:spPr>
          <a:xfrm>
            <a:off x="3667799" y="1774040"/>
            <a:ext cx="24276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b="1" dirty="0">
              <a:solidFill>
                <a:schemeClr val="accent5">
                  <a:lumMod val="60000"/>
                  <a:lumOff val="40000"/>
                </a:schemeClr>
              </a:solidFill>
              <a:latin typeface="Georgia" panose="02040502050405020303" pitchFamily="18" charset="0"/>
              <a:cs typeface="Helvetica"/>
            </a:endParaRPr>
          </a:p>
          <a:p>
            <a:endParaRPr lang="it-IT" b="1" dirty="0">
              <a:solidFill>
                <a:schemeClr val="accent5">
                  <a:lumMod val="60000"/>
                  <a:lumOff val="40000"/>
                </a:schemeClr>
              </a:solidFill>
              <a:latin typeface="Georgia" panose="02040502050405020303" pitchFamily="18" charset="0"/>
              <a:cs typeface="Helvetica"/>
            </a:endParaRPr>
          </a:p>
          <a:p>
            <a:r>
              <a:rPr lang="it-IT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 panose="02040502050405020303" pitchFamily="18" charset="0"/>
                <a:cs typeface="Helvetica"/>
              </a:rPr>
              <a:t>ATLANTE</a:t>
            </a:r>
            <a:r>
              <a:rPr lang="it-IT" dirty="0">
                <a:latin typeface="Helvetica"/>
                <a:cs typeface="Helvetica"/>
              </a:rPr>
              <a:t> </a:t>
            </a:r>
          </a:p>
          <a:p>
            <a:r>
              <a:rPr lang="it-IT" dirty="0">
                <a:latin typeface="Helvetica"/>
                <a:cs typeface="Helvetica"/>
              </a:rPr>
              <a:t>+ </a:t>
            </a:r>
          </a:p>
          <a:p>
            <a:r>
              <a:rPr lang="it-IT" dirty="0">
                <a:latin typeface="Helvetica"/>
                <a:cs typeface="Helvetica"/>
              </a:rPr>
              <a:t>Standard di processo, attestazione, sistema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4899914" y="1774040"/>
            <a:ext cx="740235" cy="5711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endCxn id="30" idx="1"/>
          </p:cNvCxnSpPr>
          <p:nvPr/>
        </p:nvCxnSpPr>
        <p:spPr>
          <a:xfrm flipV="1">
            <a:off x="5046732" y="1696845"/>
            <a:ext cx="1789014" cy="779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5046732" y="2419519"/>
            <a:ext cx="2134947" cy="2174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184903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i="1" dirty="0">
                <a:solidFill>
                  <a:srgbClr val="38A748"/>
                </a:solidFill>
                <a:latin typeface="Cambria"/>
                <a:cs typeface="Cambria"/>
              </a:rPr>
              <a:t>Validazione dell’apprendimento non formale informale e certificazione delle competenze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5571366" y="865848"/>
            <a:ext cx="2528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"/>
                <a:cs typeface="Helvetica"/>
              </a:rPr>
              <a:t>Apprendimento permanente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6835746" y="1512179"/>
            <a:ext cx="1851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"/>
                <a:cs typeface="Helvetica"/>
              </a:rPr>
              <a:t>Politiche attive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25" name="CasellaDiTesto 1024"/>
          <p:cNvSpPr txBox="1"/>
          <p:nvPr/>
        </p:nvSpPr>
        <p:spPr>
          <a:xfrm>
            <a:off x="7444672" y="2125275"/>
            <a:ext cx="1343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"/>
                <a:cs typeface="Helvetica"/>
              </a:rPr>
              <a:t>Altri usi e potenzialità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0" name="Freccia in giù 39"/>
          <p:cNvSpPr/>
          <p:nvPr/>
        </p:nvSpPr>
        <p:spPr>
          <a:xfrm>
            <a:off x="4675257" y="3639770"/>
            <a:ext cx="438909" cy="4612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CasellaDiTesto 1031"/>
          <p:cNvSpPr txBox="1"/>
          <p:nvPr/>
        </p:nvSpPr>
        <p:spPr>
          <a:xfrm>
            <a:off x="2044914" y="4177582"/>
            <a:ext cx="5815582" cy="646331"/>
          </a:xfrm>
          <a:prstGeom prst="rect">
            <a:avLst/>
          </a:prstGeom>
          <a:solidFill>
            <a:srgbClr val="FBFDA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Helvetica"/>
                <a:cs typeface="Helvetica"/>
              </a:rPr>
              <a:t>SISTEMA e SERVIZI  per la individuazione validazione e certificazione delle competenze 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1034" name="Fumetto 4 1033"/>
          <p:cNvSpPr/>
          <p:nvPr/>
        </p:nvSpPr>
        <p:spPr>
          <a:xfrm>
            <a:off x="958339" y="4823913"/>
            <a:ext cx="1966366" cy="78492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Dove mi rivolgo?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Fumetto 4 48"/>
          <p:cNvSpPr/>
          <p:nvPr/>
        </p:nvSpPr>
        <p:spPr>
          <a:xfrm>
            <a:off x="1408014" y="5413769"/>
            <a:ext cx="2578769" cy="78492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Con chi devo parlare?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Fumetto 4 50"/>
          <p:cNvSpPr/>
          <p:nvPr/>
        </p:nvSpPr>
        <p:spPr>
          <a:xfrm>
            <a:off x="3422930" y="5035367"/>
            <a:ext cx="1966366" cy="78492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Quanto ci vorrà?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Fumetto 4 51"/>
          <p:cNvSpPr/>
          <p:nvPr/>
        </p:nvSpPr>
        <p:spPr>
          <a:xfrm>
            <a:off x="4899915" y="5413769"/>
            <a:ext cx="1891811" cy="78492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Quanto costa?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Fumetto 4 52"/>
          <p:cNvSpPr/>
          <p:nvPr/>
        </p:nvSpPr>
        <p:spPr>
          <a:xfrm>
            <a:off x="6461489" y="5321573"/>
            <a:ext cx="1966366" cy="78492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Che cosa rilasciano?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5" name="Picture 56" descr="j034588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95400"/>
            <a:ext cx="2519363" cy="1663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4450" name="Picture 7" descr="lavo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667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1" name="AutoShape 8"/>
          <p:cNvSpPr>
            <a:spLocks noChangeArrowheads="1"/>
          </p:cNvSpPr>
          <p:nvPr/>
        </p:nvSpPr>
        <p:spPr bwMode="auto">
          <a:xfrm>
            <a:off x="3549129" y="1556792"/>
            <a:ext cx="1958975" cy="879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4452" name="AutoShape 13"/>
          <p:cNvSpPr>
            <a:spLocks noChangeArrowheads="1"/>
          </p:cNvSpPr>
          <p:nvPr/>
        </p:nvSpPr>
        <p:spPr bwMode="auto">
          <a:xfrm rot="5400000">
            <a:off x="6591647" y="2921521"/>
            <a:ext cx="1993900" cy="1136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26" name="Text Box 31"/>
          <p:cNvSpPr txBox="1">
            <a:spLocks noChangeArrowheads="1"/>
          </p:cNvSpPr>
          <p:nvPr/>
        </p:nvSpPr>
        <p:spPr bwMode="auto">
          <a:xfrm>
            <a:off x="762000" y="4572000"/>
            <a:ext cx="236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Imprese/lavoro</a:t>
            </a:r>
          </a:p>
        </p:txBody>
      </p:sp>
      <p:sp>
        <p:nvSpPr>
          <p:cNvPr id="143393" name="AutoShape 33"/>
          <p:cNvSpPr>
            <a:spLocks noChangeArrowheads="1"/>
          </p:cNvSpPr>
          <p:nvPr/>
        </p:nvSpPr>
        <p:spPr bwMode="auto">
          <a:xfrm>
            <a:off x="2819400" y="5410200"/>
            <a:ext cx="3657600" cy="457200"/>
          </a:xfrm>
          <a:prstGeom prst="leftRightArrow">
            <a:avLst>
              <a:gd name="adj1" fmla="val 50000"/>
              <a:gd name="adj2" fmla="val 160000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4456" name="Group 65"/>
          <p:cNvGrpSpPr>
            <a:grpSpLocks/>
          </p:cNvGrpSpPr>
          <p:nvPr/>
        </p:nvGrpSpPr>
        <p:grpSpPr bwMode="auto">
          <a:xfrm>
            <a:off x="6884615" y="4782839"/>
            <a:ext cx="1647825" cy="1814513"/>
            <a:chOff x="4191" y="2880"/>
            <a:chExt cx="1038" cy="1143"/>
          </a:xfrm>
        </p:grpSpPr>
        <p:sp>
          <p:nvSpPr>
            <p:cNvPr id="30736" name="Text Box 32"/>
            <p:cNvSpPr txBox="1">
              <a:spLocks noChangeArrowheads="1"/>
            </p:cNvSpPr>
            <p:nvPr/>
          </p:nvSpPr>
          <p:spPr bwMode="auto">
            <a:xfrm>
              <a:off x="4191" y="3792"/>
              <a:ext cx="9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GB" sz="1800" b="1">
                  <a:solidFill>
                    <a:srgbClr val="000000"/>
                  </a:solidFill>
                  <a:latin typeface="Times New Roman" charset="0"/>
                  <a:cs typeface="ＭＳ Ｐゴシック" charset="0"/>
                </a:rPr>
                <a:t>INDIVIDUO</a:t>
              </a:r>
            </a:p>
          </p:txBody>
        </p:sp>
        <p:pic>
          <p:nvPicPr>
            <p:cNvPr id="104464" name="Picture 61" descr="BD06784_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880"/>
              <a:ext cx="957" cy="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30" name="Text Box 63"/>
          <p:cNvSpPr txBox="1">
            <a:spLocks noChangeArrowheads="1"/>
          </p:cNvSpPr>
          <p:nvPr/>
        </p:nvSpPr>
        <p:spPr bwMode="auto">
          <a:xfrm>
            <a:off x="228600" y="0"/>
            <a:ext cx="85344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buFont typeface="Wingdings" charset="0"/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it-IT" sz="1400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SAPERI E COMPETENZE SI PONGONO COME ELEMENTI NUOVO NELLE PRINCIPALI TRANSAZIONI DI SCAMBIO SOCIALE: </a:t>
            </a:r>
          </a:p>
          <a:p>
            <a:pPr algn="ctr">
              <a:buFontTx/>
              <a:buChar char="•"/>
              <a:defRPr/>
            </a:pPr>
            <a:r>
              <a:rPr lang="it-IT" sz="1400" b="1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chiave di lettura</a:t>
            </a:r>
            <a:r>
              <a:rPr lang="it-IT" sz="1400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 di tendenze del mercato del lavoro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1400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 </a:t>
            </a:r>
            <a:r>
              <a:rPr lang="it-IT" sz="1400" b="1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riferimento obbligato</a:t>
            </a:r>
            <a:r>
              <a:rPr lang="it-IT" sz="1400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 per le politiche educative e formative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1400" b="1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codice per tracciare e valorizzare</a:t>
            </a:r>
            <a:r>
              <a:rPr lang="it-IT" sz="1400" dirty="0">
                <a:solidFill>
                  <a:srgbClr val="000000"/>
                </a:solidFill>
                <a:latin typeface="Arial" charset="0"/>
                <a:cs typeface="ＭＳ Ｐゴシック" charset="0"/>
              </a:rPr>
              <a:t> il bagaglio di competenze che ogni persona si costruisce e si accumula in vari modi, attraverso processi di apprendimento formali, o esperienziali.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it-IT" sz="1800" dirty="0">
              <a:solidFill>
                <a:srgbClr val="000000"/>
              </a:solidFill>
              <a:latin typeface="Times New Roman" charset="0"/>
              <a:cs typeface="ＭＳ Ｐゴシック" charset="0"/>
            </a:endParaRPr>
          </a:p>
        </p:txBody>
      </p:sp>
      <p:pic>
        <p:nvPicPr>
          <p:cNvPr id="104458" name="Picture 67" descr="MCj022829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412875"/>
            <a:ext cx="128111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4459" name="Group 4"/>
          <p:cNvGrpSpPr>
            <a:grpSpLocks/>
          </p:cNvGrpSpPr>
          <p:nvPr/>
        </p:nvGrpSpPr>
        <p:grpSpPr bwMode="auto">
          <a:xfrm>
            <a:off x="3059113" y="3213100"/>
            <a:ext cx="3124200" cy="2209800"/>
            <a:chOff x="1920" y="1872"/>
            <a:chExt cx="1968" cy="1392"/>
          </a:xfrm>
        </p:grpSpPr>
        <p:sp>
          <p:nvSpPr>
            <p:cNvPr id="30733" name="Oval 5"/>
            <p:cNvSpPr>
              <a:spLocks noChangeArrowheads="1"/>
            </p:cNvSpPr>
            <p:nvPr/>
          </p:nvSpPr>
          <p:spPr bwMode="auto">
            <a:xfrm>
              <a:off x="1920" y="1872"/>
              <a:ext cx="1968" cy="139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00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Il circuito delle competenze</a:t>
              </a:r>
            </a:p>
          </p:txBody>
        </p:sp>
        <p:sp>
          <p:nvSpPr>
            <p:cNvPr id="104461" name="AutoShape 6"/>
            <p:cNvSpPr>
              <a:spLocks noChangeArrowheads="1"/>
            </p:cNvSpPr>
            <p:nvPr/>
          </p:nvSpPr>
          <p:spPr bwMode="auto">
            <a:xfrm>
              <a:off x="2256" y="1872"/>
              <a:ext cx="1248" cy="6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7 w 21600"/>
                <a:gd name="T19" fmla="*/ 3150 h 21600"/>
                <a:gd name="T20" fmla="*/ 18433 w 21600"/>
                <a:gd name="T21" fmla="*/ 1845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462" name="AutoShape 7"/>
            <p:cNvSpPr>
              <a:spLocks noChangeArrowheads="1"/>
            </p:cNvSpPr>
            <p:nvPr/>
          </p:nvSpPr>
          <p:spPr bwMode="auto">
            <a:xfrm flipH="1" flipV="1">
              <a:off x="2304" y="2640"/>
              <a:ext cx="1248" cy="6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7 w 21600"/>
                <a:gd name="T19" fmla="*/ 3150 h 21600"/>
                <a:gd name="T20" fmla="*/ 18433 w 21600"/>
                <a:gd name="T21" fmla="*/ 1845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" name="AutoShape 13"/>
          <p:cNvSpPr>
            <a:spLocks noChangeArrowheads="1"/>
          </p:cNvSpPr>
          <p:nvPr/>
        </p:nvSpPr>
        <p:spPr bwMode="auto">
          <a:xfrm rot="16200000">
            <a:off x="1011796" y="3100772"/>
            <a:ext cx="1359768" cy="72008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0402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4748" y="529049"/>
            <a:ext cx="4759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solidFill>
                  <a:srgbClr val="38A748"/>
                </a:solidFill>
                <a:latin typeface="Cambria"/>
                <a:cs typeface="Cambria"/>
              </a:rPr>
              <a:t>I beneficiari più «urgenti» dei servizi</a:t>
            </a:r>
          </a:p>
        </p:txBody>
      </p:sp>
      <p:sp>
        <p:nvSpPr>
          <p:cNvPr id="7" name="Segnaposto numero diapositiva 5"/>
          <p:cNvSpPr txBox="1">
            <a:spLocks/>
          </p:cNvSpPr>
          <p:nvPr/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F524B3C7-180D-8646-B72B-9CC0E4C37EED}" type="slidenum">
              <a:rPr lang="it-IT" sz="1200" smtClean="0">
                <a:solidFill>
                  <a:srgbClr val="003374"/>
                </a:solidFill>
                <a:latin typeface="Calibri light"/>
                <a:cs typeface="Calibri light"/>
              </a:rPr>
              <a:pPr algn="r">
                <a:defRPr/>
              </a:pPr>
              <a:t>20</a:t>
            </a:fld>
            <a:endParaRPr lang="it-IT" sz="1200" dirty="0">
              <a:solidFill>
                <a:srgbClr val="003374"/>
              </a:solidFill>
              <a:latin typeface="Calibri light"/>
              <a:cs typeface="Calibri ligh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30539" y="1163703"/>
            <a:ext cx="48969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Volontari in Servizio civile svolto in Garanzia Giovani (o in prospettiva Servizio Civile Universale)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Tirocinanti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Utenti CIPIA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Volontari in generale, giovani e adulti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Disoccupati e/o fruitori di disposizioni di politiche attive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Rifugiati e migranti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Giovani «mobili» in senso occupazionale e geografico</a:t>
            </a:r>
          </a:p>
          <a:p>
            <a:endParaRPr lang="it-IT" sz="1600" dirty="0">
              <a:solidFill>
                <a:prstClr val="black"/>
              </a:solidFill>
              <a:latin typeface="Cambria" panose="02040503050406030204" pitchFamily="18" charset="0"/>
              <a:cs typeface="Helvetica"/>
            </a:endParaRPr>
          </a:p>
          <a:p>
            <a:r>
              <a:rPr lang="it-IT" sz="1600" dirty="0">
                <a:solidFill>
                  <a:prstClr val="black"/>
                </a:solidFill>
                <a:latin typeface="Cambria" panose="02040503050406030204" pitchFamily="18" charset="0"/>
                <a:cs typeface="Helvetica"/>
              </a:rPr>
              <a:t>Categorie vulnerabili con esigenze di riqualificazione e supporto al CV (disabili, ex detenuti, …)</a:t>
            </a:r>
          </a:p>
          <a:p>
            <a:endParaRPr lang="it-IT" sz="1600" dirty="0">
              <a:solidFill>
                <a:prstClr val="black"/>
              </a:solidFill>
              <a:latin typeface="Helvetica"/>
              <a:cs typeface="Helvetica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644195" y="1163703"/>
            <a:ext cx="3273228" cy="4616648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Helvetica"/>
                <a:cs typeface="Helvetica"/>
              </a:rPr>
              <a:t>INDIVIDUAZIONE</a:t>
            </a:r>
          </a:p>
          <a:p>
            <a:r>
              <a:rPr lang="it-IT" sz="1400" dirty="0">
                <a:latin typeface="Helvetica"/>
                <a:cs typeface="Helvetica"/>
              </a:rPr>
              <a:t>(puntamento all’Atlante SEP- ADA-attività, identificazione qualificazioni e competenze certificabili, produzione Dossier di evidenze/Documento di trasparenza rilasciabile a cura di Operatore Consulente)</a:t>
            </a:r>
          </a:p>
          <a:p>
            <a:endParaRPr lang="it-IT" sz="1400" dirty="0">
              <a:latin typeface="Helvetica"/>
              <a:cs typeface="Helvetica"/>
            </a:endParaRPr>
          </a:p>
          <a:p>
            <a:endParaRPr lang="it-IT" sz="1400" dirty="0">
              <a:latin typeface="Helvetica"/>
              <a:cs typeface="Helvetica"/>
            </a:endParaRPr>
          </a:p>
          <a:p>
            <a:endParaRPr lang="it-IT" sz="1400" b="1" dirty="0">
              <a:latin typeface="Helvetica"/>
              <a:cs typeface="Helvetica"/>
            </a:endParaRPr>
          </a:p>
          <a:p>
            <a:r>
              <a:rPr lang="it-IT" sz="1400" b="1" dirty="0">
                <a:latin typeface="Helvetica"/>
                <a:cs typeface="Helvetica"/>
              </a:rPr>
              <a:t>VALIDAZIONE</a:t>
            </a:r>
            <a:r>
              <a:rPr lang="it-IT" sz="1400" dirty="0">
                <a:latin typeface="Helvetica"/>
                <a:cs typeface="Helvetica"/>
              </a:rPr>
              <a:t> </a:t>
            </a:r>
          </a:p>
          <a:p>
            <a:r>
              <a:rPr lang="it-IT" sz="1400" dirty="0">
                <a:latin typeface="Helvetica"/>
                <a:cs typeface="Helvetica"/>
              </a:rPr>
              <a:t>(al minimo analisi tecnica del Dossier - spesso prova diretta -, rilascio Documento di Validazione a cura di Esperti di metodo e di settore )</a:t>
            </a:r>
          </a:p>
          <a:p>
            <a:endParaRPr lang="it-IT" sz="1400" dirty="0">
              <a:latin typeface="Helvetica"/>
              <a:cs typeface="Helvetica"/>
            </a:endParaRPr>
          </a:p>
          <a:p>
            <a:endParaRPr lang="it-IT" sz="1400" dirty="0">
              <a:latin typeface="Helvetica"/>
              <a:cs typeface="Helvetica"/>
            </a:endParaRPr>
          </a:p>
          <a:p>
            <a:endParaRPr lang="it-IT" sz="1400" dirty="0">
              <a:latin typeface="Helvetica"/>
              <a:cs typeface="Helvetica"/>
            </a:endParaRPr>
          </a:p>
          <a:p>
            <a:r>
              <a:rPr lang="it-IT" sz="1400" b="1" dirty="0">
                <a:latin typeface="Helvetica"/>
                <a:cs typeface="Helvetica"/>
              </a:rPr>
              <a:t>CERTIFICAZIONE</a:t>
            </a:r>
            <a:r>
              <a:rPr lang="it-IT" sz="1400" dirty="0">
                <a:latin typeface="Helvetica"/>
                <a:cs typeface="Helvetica"/>
              </a:rPr>
              <a:t> (prove dirette, Commissione, spesso solo per intera qualificazione, a cura di Commissione)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0" name="Freccia in giù 9"/>
          <p:cNvSpPr/>
          <p:nvPr/>
        </p:nvSpPr>
        <p:spPr>
          <a:xfrm>
            <a:off x="6952064" y="2847472"/>
            <a:ext cx="291314" cy="2670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ccia in giù 10"/>
          <p:cNvSpPr/>
          <p:nvPr/>
        </p:nvSpPr>
        <p:spPr>
          <a:xfrm>
            <a:off x="7000616" y="4679893"/>
            <a:ext cx="291314" cy="2670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746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388419" y="274638"/>
            <a:ext cx="7266646" cy="1143000"/>
          </a:xfrm>
        </p:spPr>
        <p:txBody>
          <a:bodyPr/>
          <a:lstStyle/>
          <a:p>
            <a:r>
              <a:rPr lang="it-IT" dirty="0"/>
              <a:t>LE 5 opzioni fondamentali del </a:t>
            </a:r>
            <a:r>
              <a:rPr lang="it-IT" dirty="0" err="1"/>
              <a:t>framework</a:t>
            </a:r>
            <a:r>
              <a:rPr lang="it-IT" dirty="0"/>
              <a:t> nazionale</a:t>
            </a:r>
            <a:endParaRPr lang="en-US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390005" y="1554163"/>
            <a:ext cx="8296795" cy="5303837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it-IT" dirty="0"/>
              <a:t>BASATO SU UNO STRUMENTO UNICO DESCRITTIVO E CLASSIFICATORIO – ATLANTE – CHE COMPRENDE TUTTI I SETTORI E LE QUALIFICAZIONI CORRELATE, FORMATIVE E PROFESSIONALI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it-IT" dirty="0"/>
              <a:t>BASATO SU STANDARD OMOGENEI DI PROCESSO, ATTESTAZIONE E SISTEMA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it-IT" dirty="0"/>
              <a:t>ORIENTATO A CERCARE UN EQUILIBRIO TRA AFFIDABILITA’ E SOSTENIBILITA’ DEI PROCESSI E SERVIZI (DOSSIER DOCUMENTALE)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it-IT" dirty="0"/>
              <a:t>ORIENTATO A CERCARE UN EQUILIBRIO TRA GARANZIA E SUPPORTO ALLA PERSONA E GARANZIA DEL VALORE DELLE QUALIFICAZIONI RILASCIATE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it-IT" dirty="0"/>
              <a:t>ORIENTATO A TROVARE UN EQUILIBRIO TRA USO DEI SISTEMI INFORMATIVI E TECNOLOGIA E ASPETTI RELAZIONALI (LA PERSONA DEVE SEMPRE RESTARE AL CENTRO) </a:t>
            </a:r>
          </a:p>
          <a:p>
            <a:pPr indent="0">
              <a:buNone/>
            </a:pPr>
            <a:endParaRPr lang="it-IT" dirty="0"/>
          </a:p>
          <a:p>
            <a:pPr indent="0">
              <a:buNone/>
            </a:pPr>
            <a:endParaRPr lang="it-IT" dirty="0"/>
          </a:p>
          <a:p>
            <a:pPr marL="457200" indent="-457200">
              <a:buAutoNum type="arabicParenR"/>
            </a:pPr>
            <a:endParaRPr lang="en-US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365" y="1"/>
            <a:ext cx="1014917" cy="131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707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193799" y="274638"/>
            <a:ext cx="6461265" cy="1143000"/>
          </a:xfrm>
        </p:spPr>
        <p:txBody>
          <a:bodyPr/>
          <a:lstStyle/>
          <a:p>
            <a:r>
              <a:rPr lang="it-IT" dirty="0"/>
              <a:t>LE Prospettive di lavoro </a:t>
            </a:r>
            <a:endParaRPr lang="en-US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388418" y="1417638"/>
            <a:ext cx="8296795" cy="4646613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it-IT" b="1" dirty="0"/>
              <a:t>Implementazione coordinata </a:t>
            </a:r>
            <a:r>
              <a:rPr lang="it-IT" dirty="0"/>
              <a:t>dei servizi con protocolli di lavoro anche per popolazioni di utenti e eventuali ulteriori LEP con standard di durata, costo, qualità dei servizi</a:t>
            </a:r>
          </a:p>
          <a:p>
            <a:pPr indent="0">
              <a:buNone/>
            </a:pPr>
            <a:endParaRPr lang="it-IT" dirty="0"/>
          </a:p>
          <a:p>
            <a:pPr indent="0">
              <a:buNone/>
            </a:pPr>
            <a:r>
              <a:rPr lang="it-IT" b="1" dirty="0"/>
              <a:t>Formazione/aggiornamento</a:t>
            </a:r>
            <a:r>
              <a:rPr lang="it-IT" dirty="0"/>
              <a:t> del personale adibito ai servizi (sostenibilità della formazione e omogeneità dei livelli di preparazione, MOOC INAPP)</a:t>
            </a:r>
          </a:p>
          <a:p>
            <a:pPr indent="0">
              <a:buNone/>
            </a:pPr>
            <a:endParaRPr lang="it-IT" dirty="0"/>
          </a:p>
          <a:p>
            <a:pPr indent="0">
              <a:buNone/>
            </a:pPr>
            <a:r>
              <a:rPr lang="it-IT" dirty="0"/>
              <a:t>Approfondimento di metodi e strumenti per la </a:t>
            </a:r>
            <a:r>
              <a:rPr lang="it-IT" b="1" dirty="0"/>
              <a:t>valutazione delle competenze</a:t>
            </a:r>
            <a:r>
              <a:rPr lang="it-IT" dirty="0"/>
              <a:t> a distanza e in presenza</a:t>
            </a:r>
            <a:r>
              <a:rPr lang="it-IT" b="1" dirty="0"/>
              <a:t> </a:t>
            </a:r>
          </a:p>
          <a:p>
            <a:pPr indent="0">
              <a:buNone/>
            </a:pPr>
            <a:endParaRPr lang="it-IT" dirty="0"/>
          </a:p>
          <a:p>
            <a:pPr indent="0">
              <a:buNone/>
            </a:pPr>
            <a:r>
              <a:rPr lang="it-IT" b="1" dirty="0"/>
              <a:t>Sinergie pubblico/privato </a:t>
            </a:r>
            <a:r>
              <a:rPr lang="it-IT" dirty="0"/>
              <a:t>e ampliamento delle modalità di affidamento/ accreditamento </a:t>
            </a:r>
          </a:p>
          <a:p>
            <a:pPr indent="0">
              <a:buNone/>
            </a:pPr>
            <a:endParaRPr lang="it-IT" dirty="0"/>
          </a:p>
          <a:p>
            <a:pPr indent="0">
              <a:buNone/>
            </a:pPr>
            <a:r>
              <a:rPr lang="it-IT" dirty="0"/>
              <a:t>Basi dati e </a:t>
            </a:r>
            <a:r>
              <a:rPr lang="it-IT" b="1" dirty="0"/>
              <a:t>dorsale informativa </a:t>
            </a:r>
            <a:r>
              <a:rPr lang="it-IT" dirty="0"/>
              <a:t>(Libretto formativo/Fascicolo elettronico)</a:t>
            </a:r>
          </a:p>
          <a:p>
            <a:pPr indent="0">
              <a:buNone/>
            </a:pPr>
            <a:r>
              <a:rPr lang="it-IT" dirty="0"/>
              <a:t> </a:t>
            </a:r>
          </a:p>
          <a:p>
            <a:pPr indent="0">
              <a:buNone/>
            </a:pPr>
            <a:r>
              <a:rPr lang="it-IT" b="1" dirty="0"/>
              <a:t>Monitoraggio e valutazione d’</a:t>
            </a:r>
            <a:r>
              <a:rPr lang="it-IT" dirty="0"/>
              <a:t>impatto (analisi e ottimizzazione dei benefici per gli utenti a medio e lungo termine) 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4B3C7-180D-8646-B72B-9CC0E4C37EED}" type="slidenum">
              <a:rPr lang="it-IT" smtClean="0"/>
              <a:pPr/>
              <a:t>22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365" y="1"/>
            <a:ext cx="1014917" cy="131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07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" y="501706"/>
            <a:ext cx="9307000" cy="5785806"/>
          </a:xfr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19A0A-2A41-49DC-9222-748CD6BA0339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042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19A0A-2A41-49DC-9222-748CD6BA0339}" type="slidenum">
              <a:rPr lang="it-IT" smtClean="0"/>
              <a:t>24</a:t>
            </a:fld>
            <a:endParaRPr lang="it-IT"/>
          </a:p>
        </p:txBody>
      </p:sp>
      <p:pic>
        <p:nvPicPr>
          <p:cNvPr id="8" name="Immagine 7" descr="Schermata 2017-06-15 alle 18.44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425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624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19A0A-2A41-49DC-9222-748CD6BA0339}" type="slidenum">
              <a:rPr lang="it-IT" smtClean="0"/>
              <a:t>25</a:t>
            </a:fld>
            <a:endParaRPr lang="it-IT"/>
          </a:p>
        </p:txBody>
      </p:sp>
      <p:pic>
        <p:nvPicPr>
          <p:cNvPr id="5" name="Immagine 4" descr="Schermata 2017-06-15 alle 18.5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3100"/>
            <a:ext cx="9441230" cy="568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948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" y="29210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4000" dirty="0">
                <a:solidFill>
                  <a:schemeClr val="tx2"/>
                </a:solidFill>
              </a:rPr>
              <a:t>Grazie per l’attenzione</a:t>
            </a:r>
          </a:p>
          <a:p>
            <a:r>
              <a:rPr lang="it-IT" altLang="it-IT" sz="1600" u="sng" dirty="0">
                <a:solidFill>
                  <a:schemeClr val="tx2"/>
                </a:solidFill>
              </a:rPr>
              <a:t>e.perulli@inapp.org</a:t>
            </a:r>
            <a:r>
              <a:rPr lang="it-IT" altLang="it-IT" sz="4000" dirty="0">
                <a:solidFill>
                  <a:schemeClr val="tx2"/>
                </a:solidFill>
              </a:rPr>
              <a:t> </a:t>
            </a:r>
          </a:p>
          <a:p>
            <a:r>
              <a:rPr lang="it-IT" altLang="it-IT" sz="1600" dirty="0">
                <a:latin typeface="Arial" pitchFamily="34" charset="0"/>
                <a:hlinkClick r:id="rId4"/>
              </a:rPr>
              <a:t>http://www.librettocompetenze.it/</a:t>
            </a:r>
            <a:endParaRPr lang="it-IT" altLang="it-IT" sz="1600" dirty="0">
              <a:latin typeface="Arial" pitchFamily="34" charset="0"/>
            </a:endParaRPr>
          </a:p>
          <a:p>
            <a:endParaRPr lang="it-IT" altLang="it-IT" sz="16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54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65668" y="193068"/>
            <a:ext cx="6287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solidFill>
                  <a:srgbClr val="38A748"/>
                </a:solidFill>
                <a:latin typeface="Cambria"/>
                <a:cs typeface="Cambria"/>
              </a:rPr>
              <a:t>Validazione dell’apprendimento non formale informale e certificazione delle competenze</a:t>
            </a:r>
          </a:p>
        </p:txBody>
      </p:sp>
      <p:sp>
        <p:nvSpPr>
          <p:cNvPr id="7" name="Segnaposto numero diapositiva 5"/>
          <p:cNvSpPr txBox="1">
            <a:spLocks/>
          </p:cNvSpPr>
          <p:nvPr/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24B3C7-180D-8646-B72B-9CC0E4C37EED}" type="slidenum">
              <a:rPr kumimoji="0" lang="it-IT" sz="1200" i="0" u="none" strike="noStrike" kern="1200" cap="none" spc="0" normalizeH="0" baseline="0" noProof="0" smtClean="0">
                <a:ln>
                  <a:noFill/>
                </a:ln>
                <a:solidFill>
                  <a:srgbClr val="003374"/>
                </a:solidFill>
                <a:effectLst/>
                <a:uLnTx/>
                <a:uFillTx/>
                <a:latin typeface="Calibri light"/>
                <a:ea typeface="+mn-ea"/>
                <a:cs typeface="Calibri light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i="0" u="none" strike="noStrike" kern="1200" cap="none" spc="0" normalizeH="0" baseline="0" noProof="0" dirty="0">
              <a:ln>
                <a:noFill/>
              </a:ln>
              <a:solidFill>
                <a:srgbClr val="003374"/>
              </a:solidFill>
              <a:effectLst/>
              <a:uLnTx/>
              <a:uFillTx/>
              <a:latin typeface="Calibri light"/>
              <a:ea typeface="+mn-ea"/>
              <a:cs typeface="Calibri light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74" y="967916"/>
            <a:ext cx="2327407" cy="1579312"/>
          </a:xfrm>
          <a:prstGeom prst="rect">
            <a:avLst/>
          </a:prstGeom>
        </p:spPr>
      </p:pic>
      <p:pic>
        <p:nvPicPr>
          <p:cNvPr id="18" name="Picture 4" descr="j03089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248" y="840184"/>
            <a:ext cx="1226326" cy="183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j028926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00" y="900954"/>
            <a:ext cx="1177626" cy="163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j017868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248" y="1148061"/>
            <a:ext cx="2065247" cy="138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Segnaposto contenuto 23"/>
          <p:cNvSpPr>
            <a:spLocks noGrp="1"/>
          </p:cNvSpPr>
          <p:nvPr>
            <p:ph idx="1"/>
          </p:nvPr>
        </p:nvSpPr>
        <p:spPr>
          <a:xfrm>
            <a:off x="57320" y="2801298"/>
            <a:ext cx="8991600" cy="3643952"/>
          </a:xfrm>
        </p:spPr>
        <p:txBody>
          <a:bodyPr>
            <a:normAutofit fontScale="47500" lnSpcReduction="20000"/>
          </a:bodyPr>
          <a:lstStyle/>
          <a:p>
            <a:pPr indent="0">
              <a:buNone/>
            </a:pPr>
            <a:r>
              <a:rPr lang="it-IT" sz="3400" dirty="0"/>
              <a:t>«Ogni giorno siamo di fronte alla opportunità di imparare. </a:t>
            </a:r>
          </a:p>
          <a:p>
            <a:pPr indent="0">
              <a:buNone/>
            </a:pPr>
            <a:endParaRPr lang="it-IT" sz="3400" dirty="0"/>
          </a:p>
          <a:p>
            <a:pPr indent="0">
              <a:buNone/>
            </a:pPr>
            <a:r>
              <a:rPr lang="it-IT" sz="3400" dirty="0"/>
              <a:t>Al di là dei contesti di istruzione e formazione tradizionali, siamo in grado di acquisire il più prezioso bagaglio di conoscenze, abilità e competenze nella nostra vita quotidiana, sia al lavoro, a casa o nel tempo libero. </a:t>
            </a:r>
          </a:p>
          <a:p>
            <a:pPr indent="0">
              <a:buNone/>
            </a:pPr>
            <a:endParaRPr lang="it-IT" sz="3400" dirty="0"/>
          </a:p>
          <a:p>
            <a:pPr indent="0">
              <a:buNone/>
            </a:pPr>
            <a:r>
              <a:rPr lang="it-IT" sz="3400" dirty="0"/>
              <a:t>L'apprendimento per tutta la vita è una chiave di sviluppo personale e riconoscendo tale apprendimento si può dare maggior valore ai successi dei cittadini e al loro potenziale contributo alla società. Nonostante ciò l’influenza delle forme tradizionali di istruzione rimane forte e l’apprendimento non formale e informale spesso è ignorato e sottovalutato. </a:t>
            </a:r>
          </a:p>
          <a:p>
            <a:pPr indent="0">
              <a:buNone/>
            </a:pPr>
            <a:endParaRPr lang="it-IT" sz="3400" dirty="0"/>
          </a:p>
          <a:p>
            <a:pPr indent="0">
              <a:buNone/>
            </a:pPr>
            <a:r>
              <a:rPr lang="it-IT" sz="3400" dirty="0"/>
              <a:t>La raccomandazione del Consiglio d’Europa del 2012 sulla «Validazione dell'apprendimento non formale e informale» riconosce questo problema e cerca di promuovere un approccio più sistematico alla validazione per aumentare la visibilità e il valore di questo apprendimento. Un obiettivo chiave della raccomandazione 2012 è per gli Stati membri dell'UE è quello di lavorare insieme per avviare disposizioni nazionali stabili per la validazione entro il 2018. </a:t>
            </a:r>
          </a:p>
          <a:p>
            <a:pPr indent="0">
              <a:buNone/>
            </a:pPr>
            <a:r>
              <a:rPr lang="it-IT" sz="3400" dirty="0"/>
              <a:t>Questo dovrebbe rendere possibile per tutti i cittadini avere il loro apprendimento non formale o informale identificato e documentato, e se lo desiderano, valutato e certificato(…..)»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42862" y="126440"/>
            <a:ext cx="5309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solidFill>
                  <a:srgbClr val="38A748"/>
                </a:solidFill>
                <a:latin typeface="Cambria"/>
                <a:cs typeface="Cambria"/>
              </a:rPr>
              <a:t>Validazione dell’apprendimento non formale informale e certificazione delle competenze  </a:t>
            </a:r>
          </a:p>
        </p:txBody>
      </p:sp>
      <p:sp>
        <p:nvSpPr>
          <p:cNvPr id="7" name="Segnaposto numero diapositiva 5"/>
          <p:cNvSpPr txBox="1">
            <a:spLocks/>
          </p:cNvSpPr>
          <p:nvPr/>
        </p:nvSpPr>
        <p:spPr>
          <a:xfrm>
            <a:off x="6553200" y="64452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F524B3C7-180D-8646-B72B-9CC0E4C37EED}" type="slidenum">
              <a:rPr lang="it-IT" sz="1200" smtClean="0">
                <a:solidFill>
                  <a:srgbClr val="003374"/>
                </a:solidFill>
                <a:latin typeface="Calibri light"/>
                <a:cs typeface="Calibri light"/>
              </a:rPr>
              <a:pPr algn="r">
                <a:defRPr/>
              </a:pPr>
              <a:t>4</a:t>
            </a:fld>
            <a:endParaRPr lang="it-IT" sz="1200" dirty="0">
              <a:solidFill>
                <a:srgbClr val="003374"/>
              </a:solidFill>
              <a:latin typeface="Calibri light"/>
              <a:cs typeface="Calibri ligh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32012" y="2652529"/>
            <a:ext cx="850481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1E2B86"/>
              </a:buClr>
              <a:buSzPct val="100000"/>
            </a:pPr>
            <a:r>
              <a:rPr lang="it-IT" sz="1600" dirty="0">
                <a:solidFill>
                  <a:prstClr val="black"/>
                </a:solidFill>
                <a:latin typeface="Helvetica"/>
              </a:rPr>
              <a:t>La validazione può offrire un sostegno fondamentale per i </a:t>
            </a:r>
            <a:r>
              <a:rPr lang="it-IT" sz="1600" b="1" dirty="0">
                <a:solidFill>
                  <a:prstClr val="black"/>
                </a:solidFill>
                <a:latin typeface="Helvetica"/>
              </a:rPr>
              <a:t>disoccupati o le persone a rischio di perdere il lavoro</a:t>
            </a:r>
            <a:r>
              <a:rPr lang="it-IT" sz="1600" dirty="0">
                <a:solidFill>
                  <a:prstClr val="black"/>
                </a:solidFill>
                <a:latin typeface="Helvetica"/>
              </a:rPr>
              <a:t>, consentendo ai cittadini di comunicare il valore delle loro competenze ed esperienze sia a potenziali datori di lavoro oppure quando ritornano nella istruzione formale per acquisire una nuova qualificazione. </a:t>
            </a:r>
          </a:p>
          <a:p>
            <a:pPr lvl="0">
              <a:buClr>
                <a:srgbClr val="1E2B86"/>
              </a:buClr>
              <a:buSzPct val="100000"/>
            </a:pPr>
            <a:r>
              <a:rPr lang="it-IT" sz="1600" dirty="0">
                <a:solidFill>
                  <a:prstClr val="black"/>
                </a:solidFill>
                <a:latin typeface="Helvetica"/>
              </a:rPr>
              <a:t>La validazione può anche far parte del risposta alla attuale crisi dei </a:t>
            </a:r>
            <a:r>
              <a:rPr lang="it-IT" sz="1600" b="1" dirty="0">
                <a:solidFill>
                  <a:prstClr val="black"/>
                </a:solidFill>
                <a:latin typeface="Helvetica"/>
              </a:rPr>
              <a:t>rifugiati</a:t>
            </a:r>
            <a:r>
              <a:rPr lang="it-IT" sz="1600" dirty="0">
                <a:solidFill>
                  <a:prstClr val="black"/>
                </a:solidFill>
                <a:latin typeface="Helvetica"/>
              </a:rPr>
              <a:t> attraverso l'identificazione, la documentazione, la valutazione e la certificazione delle precedenti esperienze dei migranti, per sostenere una più veloce e semplice integrazione nei paesi ospitanti. </a:t>
            </a:r>
          </a:p>
          <a:p>
            <a:pPr lvl="0">
              <a:buClr>
                <a:srgbClr val="1E2B86"/>
              </a:buClr>
              <a:buSzPct val="100000"/>
            </a:pPr>
            <a:r>
              <a:rPr lang="it-IT" sz="1600" dirty="0">
                <a:solidFill>
                  <a:prstClr val="black"/>
                </a:solidFill>
                <a:latin typeface="Helvetica"/>
              </a:rPr>
              <a:t>Per gli </a:t>
            </a:r>
            <a:r>
              <a:rPr lang="it-IT" sz="1600" b="1" dirty="0">
                <a:solidFill>
                  <a:prstClr val="black"/>
                </a:solidFill>
                <a:latin typeface="Helvetica"/>
              </a:rPr>
              <a:t>individui che hanno bisogno di riorientare la loro carriera</a:t>
            </a:r>
            <a:r>
              <a:rPr lang="it-IT" sz="1600" dirty="0">
                <a:solidFill>
                  <a:prstClr val="black"/>
                </a:solidFill>
                <a:latin typeface="Helvetica"/>
              </a:rPr>
              <a:t>, la validazione può aprire una porta a nuove occupazioni. </a:t>
            </a:r>
          </a:p>
          <a:p>
            <a:pPr lvl="0">
              <a:buClr>
                <a:srgbClr val="1E2B86"/>
              </a:buClr>
              <a:buSzPct val="100000"/>
            </a:pPr>
            <a:r>
              <a:rPr lang="it-IT" sz="1600" dirty="0">
                <a:solidFill>
                  <a:prstClr val="black"/>
                </a:solidFill>
                <a:latin typeface="Helvetica"/>
              </a:rPr>
              <a:t>Si può anche giocare un ruolo importante nella lotta contro la disoccupazione </a:t>
            </a:r>
            <a:r>
              <a:rPr lang="it-IT" sz="1600" b="1" dirty="0">
                <a:solidFill>
                  <a:prstClr val="black"/>
                </a:solidFill>
                <a:latin typeface="Helvetica"/>
              </a:rPr>
              <a:t>giovanile </a:t>
            </a:r>
            <a:r>
              <a:rPr lang="it-IT" sz="1600" dirty="0">
                <a:solidFill>
                  <a:prstClr val="black"/>
                </a:solidFill>
                <a:latin typeface="Helvetica"/>
              </a:rPr>
              <a:t>rendendo le competenze acquisite attraverso il </a:t>
            </a:r>
            <a:r>
              <a:rPr lang="it-IT" sz="1600" b="1" dirty="0">
                <a:solidFill>
                  <a:prstClr val="black"/>
                </a:solidFill>
                <a:latin typeface="Helvetica"/>
              </a:rPr>
              <a:t>volontariato</a:t>
            </a:r>
            <a:r>
              <a:rPr lang="it-IT" sz="1600" dirty="0">
                <a:solidFill>
                  <a:prstClr val="black"/>
                </a:solidFill>
                <a:latin typeface="Helvetica"/>
              </a:rPr>
              <a:t>, o durante il tempo libero, visibili ai datori di lavoro» </a:t>
            </a:r>
          </a:p>
          <a:p>
            <a:pPr lvl="0">
              <a:buClr>
                <a:srgbClr val="1E2B86"/>
              </a:buClr>
              <a:buSzPct val="100000"/>
            </a:pPr>
            <a:endParaRPr lang="it-IT" sz="1600" dirty="0">
              <a:solidFill>
                <a:prstClr val="black"/>
              </a:solidFill>
              <a:latin typeface="Helvetica"/>
            </a:endParaRPr>
          </a:p>
          <a:p>
            <a:pPr lvl="0">
              <a:buClr>
                <a:srgbClr val="1E2B86"/>
              </a:buClr>
              <a:buSzPct val="100000"/>
            </a:pPr>
            <a:endParaRPr lang="it-IT" sz="1600" dirty="0">
              <a:solidFill>
                <a:prstClr val="black"/>
              </a:solidFill>
              <a:latin typeface="Helvetica"/>
            </a:endParaRPr>
          </a:p>
          <a:p>
            <a:pPr lvl="0">
              <a:buClr>
                <a:srgbClr val="1E2B86"/>
              </a:buClr>
              <a:buSzPct val="100000"/>
            </a:pPr>
            <a:r>
              <a:rPr lang="it-IT" sz="1600" i="1" dirty="0">
                <a:solidFill>
                  <a:prstClr val="black"/>
                </a:solidFill>
                <a:latin typeface="Helvetica"/>
              </a:rPr>
              <a:t>(«European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Guidelines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 for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Validating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 non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formal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 and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informal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learning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» </a:t>
            </a:r>
            <a:r>
              <a:rPr lang="it-IT" sz="1600" i="1" dirty="0" err="1">
                <a:solidFill>
                  <a:prstClr val="black"/>
                </a:solidFill>
                <a:latin typeface="Helvetica"/>
              </a:rPr>
              <a:t>Cedefop</a:t>
            </a:r>
            <a:r>
              <a:rPr lang="it-IT" sz="1600" i="1" dirty="0">
                <a:solidFill>
                  <a:prstClr val="black"/>
                </a:solidFill>
                <a:latin typeface="Helvetica"/>
              </a:rPr>
              <a:t> UE 2015)</a:t>
            </a:r>
            <a:endParaRPr lang="it-IT" sz="1600" dirty="0">
              <a:solidFill>
                <a:prstClr val="black"/>
              </a:solidFill>
              <a:latin typeface="Helvetica"/>
              <a:cs typeface="Helvetica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13" y="921456"/>
            <a:ext cx="2136268" cy="141861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192" y="921456"/>
            <a:ext cx="2567405" cy="1253849"/>
          </a:xfrm>
          <a:prstGeom prst="rect">
            <a:avLst/>
          </a:prstGeom>
        </p:spPr>
      </p:pic>
      <p:pic>
        <p:nvPicPr>
          <p:cNvPr id="10" name="Picture 9" descr="j01787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597" y="921456"/>
            <a:ext cx="1655502" cy="110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j02894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392" y="972291"/>
            <a:ext cx="2078460" cy="1243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40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05496" y="260648"/>
            <a:ext cx="8766175" cy="792162"/>
          </a:xfrm>
        </p:spPr>
        <p:txBody>
          <a:bodyPr/>
          <a:lstStyle/>
          <a:p>
            <a:pPr eaLnBrk="1" hangingPunct="1"/>
            <a:r>
              <a:rPr lang="it-IT" altLang="it-IT" sz="2800" b="1" dirty="0">
                <a:solidFill>
                  <a:srgbClr val="7030A0"/>
                </a:solidFill>
              </a:rPr>
              <a:t>VALIDAZIONE dell’</a:t>
            </a:r>
            <a:r>
              <a:rPr lang="it-IT" altLang="it-IT" sz="2800" b="1" dirty="0" err="1">
                <a:solidFill>
                  <a:srgbClr val="7030A0"/>
                </a:solidFill>
              </a:rPr>
              <a:t>App</a:t>
            </a:r>
            <a:r>
              <a:rPr lang="it-IT" altLang="it-IT" sz="2800" b="1" dirty="0">
                <a:solidFill>
                  <a:srgbClr val="7030A0"/>
                </a:solidFill>
              </a:rPr>
              <a:t>. NF e INF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052513"/>
            <a:ext cx="3900363" cy="4896767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it-IT" altLang="it-IT" sz="2000" dirty="0">
                <a:latin typeface="Times New Roman" pitchFamily="18" charset="0"/>
              </a:rPr>
              <a:t>	</a:t>
            </a:r>
            <a:r>
              <a:rPr lang="it-IT" altLang="it-IT" sz="1800" b="1" dirty="0">
                <a:solidFill>
                  <a:schemeClr val="tx1"/>
                </a:solidFill>
                <a:latin typeface="Times New Roman" pitchFamily="18" charset="0"/>
              </a:rPr>
              <a:t>Nel glossario CEDEFOP, nonché nelle Raccomandazioni relative all’EQF e all’ECVET (2008/2009), per validazione, o convalida, dei risultati dell’apprendimento si intende: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it-IT" altLang="it-IT" sz="1800" b="1" dirty="0">
                <a:solidFill>
                  <a:schemeClr val="tx1"/>
                </a:solidFill>
                <a:latin typeface="Times New Roman" pitchFamily="18" charset="0"/>
              </a:rPr>
              <a:t>La conferma, da parte di un ente competente, che i risultati dell’apprendimento (conoscenze, abilità e/o competenze) acquisiti da una persona in un contesto formale, non formale o informale sono stati accertati in base a criteri prestabiliti e sono conformi ai requisiti di uno standard.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it-IT" altLang="it-IT" sz="1800" b="1" dirty="0">
                <a:solidFill>
                  <a:schemeClr val="tx1"/>
                </a:solidFill>
                <a:latin typeface="Times New Roman" pitchFamily="18" charset="0"/>
              </a:rPr>
              <a:t>La convalida può essere seguita dalla </a:t>
            </a:r>
            <a:r>
              <a:rPr lang="it-IT" altLang="it-IT" sz="1800" b="1" u="sng" dirty="0">
                <a:solidFill>
                  <a:schemeClr val="tx1"/>
                </a:solidFill>
                <a:latin typeface="Times New Roman" pitchFamily="18" charset="0"/>
              </a:rPr>
              <a:t>certificazione</a:t>
            </a:r>
            <a:r>
              <a:rPr lang="it-IT" altLang="it-IT" sz="1800" b="1" dirty="0">
                <a:solidFill>
                  <a:schemeClr val="tx1"/>
                </a:solidFill>
                <a:latin typeface="Times New Roman" pitchFamily="18" charset="0"/>
              </a:rPr>
              <a:t> o dal </a:t>
            </a:r>
            <a:r>
              <a:rPr lang="it-IT" altLang="it-IT" sz="1800" b="1" u="sng" dirty="0">
                <a:solidFill>
                  <a:schemeClr val="tx1"/>
                </a:solidFill>
                <a:latin typeface="Times New Roman" pitchFamily="18" charset="0"/>
              </a:rPr>
              <a:t>riconoscimento dei crediti</a:t>
            </a:r>
            <a:r>
              <a:rPr lang="it-IT" altLang="it-IT" sz="1800" b="1" dirty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buFont typeface="Arial" pitchFamily="34" charset="0"/>
              <a:buNone/>
            </a:pPr>
            <a:endParaRPr lang="it-IT" altLang="it-IT" sz="2000" b="1" dirty="0"/>
          </a:p>
        </p:txBody>
      </p:sp>
      <p:grpSp>
        <p:nvGrpSpPr>
          <p:cNvPr id="43012" name="Gruppo 16"/>
          <p:cNvGrpSpPr>
            <a:grpSpLocks/>
          </p:cNvGrpSpPr>
          <p:nvPr/>
        </p:nvGrpSpPr>
        <p:grpSpPr bwMode="auto">
          <a:xfrm>
            <a:off x="5220419" y="1841938"/>
            <a:ext cx="3168005" cy="3930981"/>
            <a:chOff x="3347864" y="3799331"/>
            <a:chExt cx="2448272" cy="2798021"/>
          </a:xfrm>
        </p:grpSpPr>
        <p:grpSp>
          <p:nvGrpSpPr>
            <p:cNvPr id="43013" name="Gruppo 10"/>
            <p:cNvGrpSpPr>
              <a:grpSpLocks/>
            </p:cNvGrpSpPr>
            <p:nvPr/>
          </p:nvGrpSpPr>
          <p:grpSpPr bwMode="auto">
            <a:xfrm>
              <a:off x="3347864" y="5599608"/>
              <a:ext cx="2448272" cy="997744"/>
              <a:chOff x="4499992" y="5522416"/>
              <a:chExt cx="2448272" cy="997744"/>
            </a:xfrm>
          </p:grpSpPr>
          <p:sp>
            <p:nvSpPr>
              <p:cNvPr id="3" name="Pergamena 2 2"/>
              <p:cNvSpPr/>
              <p:nvPr/>
            </p:nvSpPr>
            <p:spPr>
              <a:xfrm>
                <a:off x="4499992" y="5521887"/>
                <a:ext cx="2448272" cy="998273"/>
              </a:xfrm>
              <a:prstGeom prst="horizontalScroll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3023" name="CasellaDiTesto 3"/>
              <p:cNvSpPr txBox="1">
                <a:spLocks noChangeArrowheads="1"/>
              </p:cNvSpPr>
              <p:nvPr/>
            </p:nvSpPr>
            <p:spPr bwMode="auto">
              <a:xfrm>
                <a:off x="4620244" y="5834615"/>
                <a:ext cx="230425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/>
                <a:r>
                  <a:rPr lang="it-IT" altLang="it-IT" sz="18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QUALIFICATION</a:t>
                </a:r>
              </a:p>
            </p:txBody>
          </p:sp>
        </p:grpSp>
        <p:grpSp>
          <p:nvGrpSpPr>
            <p:cNvPr id="43014" name="Gruppo 13"/>
            <p:cNvGrpSpPr>
              <a:grpSpLocks/>
            </p:cNvGrpSpPr>
            <p:nvPr/>
          </p:nvGrpSpPr>
          <p:grpSpPr bwMode="auto">
            <a:xfrm>
              <a:off x="3347864" y="3799331"/>
              <a:ext cx="2448272" cy="1871167"/>
              <a:chOff x="4067944" y="3799331"/>
              <a:chExt cx="2448272" cy="1871167"/>
            </a:xfrm>
          </p:grpSpPr>
          <p:sp>
            <p:nvSpPr>
              <p:cNvPr id="6" name="Freccia in giù 5"/>
              <p:cNvSpPr/>
              <p:nvPr/>
            </p:nvSpPr>
            <p:spPr>
              <a:xfrm>
                <a:off x="5436563" y="3870749"/>
                <a:ext cx="1079653" cy="1799749"/>
              </a:xfrm>
              <a:prstGeom prst="downArrow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3016" name="CasellaDiTesto 6"/>
              <p:cNvSpPr txBox="1">
                <a:spLocks noChangeArrowheads="1"/>
              </p:cNvSpPr>
              <p:nvPr/>
            </p:nvSpPr>
            <p:spPr bwMode="auto">
              <a:xfrm>
                <a:off x="5724128" y="3933056"/>
                <a:ext cx="43204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it-IT" altLang="it-IT" sz="4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</a:p>
            </p:txBody>
          </p:sp>
          <p:sp>
            <p:nvSpPr>
              <p:cNvPr id="8" name="Freccia angolare bidirezionale 7"/>
              <p:cNvSpPr/>
              <p:nvPr/>
            </p:nvSpPr>
            <p:spPr>
              <a:xfrm rot="10800000">
                <a:off x="4067944" y="3799331"/>
                <a:ext cx="1660760" cy="1871167"/>
              </a:xfrm>
              <a:prstGeom prst="leftUp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3018" name="CasellaDiTesto 9"/>
              <p:cNvSpPr txBox="1">
                <a:spLocks noChangeArrowheads="1"/>
              </p:cNvSpPr>
              <p:nvPr/>
            </p:nvSpPr>
            <p:spPr bwMode="auto">
              <a:xfrm>
                <a:off x="4290270" y="3912114"/>
                <a:ext cx="288032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it-IT" altLang="it-IT" sz="48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</a:p>
            </p:txBody>
          </p:sp>
          <p:sp>
            <p:nvSpPr>
              <p:cNvPr id="43019" name="CasellaDiTesto 11"/>
              <p:cNvSpPr txBox="1">
                <a:spLocks noChangeArrowheads="1"/>
              </p:cNvSpPr>
              <p:nvPr/>
            </p:nvSpPr>
            <p:spPr bwMode="auto">
              <a:xfrm>
                <a:off x="5076056" y="4077072"/>
                <a:ext cx="64807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it-IT" altLang="it-IT" sz="12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credito</a:t>
                </a:r>
              </a:p>
            </p:txBody>
          </p:sp>
          <p:sp>
            <p:nvSpPr>
              <p:cNvPr id="43020" name="CasellaDiTesto 12"/>
              <p:cNvSpPr txBox="1">
                <a:spLocks noChangeArrowheads="1"/>
              </p:cNvSpPr>
              <p:nvPr/>
            </p:nvSpPr>
            <p:spPr bwMode="auto">
              <a:xfrm>
                <a:off x="4287605" y="5229747"/>
                <a:ext cx="71437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it-IT" altLang="it-IT" sz="18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Cert</a:t>
                </a:r>
                <a:endParaRPr lang="it-IT" altLang="it-IT" sz="1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21" name="CasellaDiTesto 15"/>
              <p:cNvSpPr txBox="1">
                <a:spLocks noChangeArrowheads="1"/>
              </p:cNvSpPr>
              <p:nvPr/>
            </p:nvSpPr>
            <p:spPr bwMode="auto">
              <a:xfrm>
                <a:off x="5731402" y="5157192"/>
                <a:ext cx="64807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it-IT" altLang="it-IT" sz="18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Cert</a:t>
                </a:r>
                <a:endParaRPr lang="it-IT" altLang="it-IT" sz="18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8012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sz="2800" b="1" dirty="0" err="1">
                <a:solidFill>
                  <a:schemeClr val="accent1">
                    <a:lumMod val="50000"/>
                  </a:schemeClr>
                </a:solidFill>
              </a:rPr>
              <a:t>Validation</a:t>
            </a:r>
            <a:r>
              <a:rPr lang="it-IT" altLang="it-IT" sz="2800" b="1" dirty="0">
                <a:solidFill>
                  <a:schemeClr val="accent1">
                    <a:lumMod val="50000"/>
                  </a:schemeClr>
                </a:solidFill>
              </a:rPr>
              <a:t> of non </a:t>
            </a:r>
            <a:r>
              <a:rPr lang="it-IT" altLang="it-IT" sz="2800" b="1" dirty="0" err="1">
                <a:solidFill>
                  <a:schemeClr val="accent1">
                    <a:lumMod val="50000"/>
                  </a:schemeClr>
                </a:solidFill>
              </a:rPr>
              <a:t>formal</a:t>
            </a:r>
            <a:r>
              <a:rPr lang="it-IT" altLang="it-IT" sz="2800" b="1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it-IT" altLang="it-IT" sz="2800" b="1" dirty="0" err="1">
                <a:solidFill>
                  <a:schemeClr val="accent1">
                    <a:lumMod val="50000"/>
                  </a:schemeClr>
                </a:solidFill>
              </a:rPr>
              <a:t>informal</a:t>
            </a:r>
            <a:r>
              <a:rPr lang="it-IT" altLang="it-IT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altLang="it-IT" sz="2800" b="1" dirty="0" err="1">
                <a:solidFill>
                  <a:schemeClr val="accent1">
                    <a:lumMod val="50000"/>
                  </a:schemeClr>
                </a:solidFill>
              </a:rPr>
              <a:t>learning</a:t>
            </a:r>
            <a:r>
              <a:rPr lang="it-IT" altLang="it-IT" sz="2800" b="1" dirty="0">
                <a:solidFill>
                  <a:schemeClr val="accent1">
                    <a:lumMod val="50000"/>
                  </a:schemeClr>
                </a:solidFill>
              </a:rPr>
              <a:t>: strategia dell’Unione Europea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1557338"/>
            <a:ext cx="1714500" cy="1371600"/>
          </a:xfrm>
          <a:noFill/>
        </p:spPr>
      </p:pic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879475" y="2003425"/>
            <a:ext cx="5780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468313" y="1628775"/>
            <a:ext cx="6696075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it-IT" altLang="it-IT" sz="1800" dirty="0"/>
              <a:t>2004</a:t>
            </a:r>
            <a:r>
              <a:rPr lang="it-IT" altLang="it-IT" sz="1800" i="1" dirty="0"/>
              <a:t> Conclusioni sui principi comuni europei per l’identificazione e la convalida degli apprendimenti non formali e informali</a:t>
            </a:r>
            <a:endParaRPr lang="it-IT" altLang="it-IT" sz="1800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it-IT" altLang="it-IT" sz="1800" dirty="0"/>
              <a:t>2005 - 2007- 2010-2014-2016 (quasi pronta la versione </a:t>
            </a:r>
            <a:r>
              <a:rPr lang="it-IT" altLang="it-IT" sz="1800" b="1" dirty="0"/>
              <a:t>2018)</a:t>
            </a:r>
            <a:r>
              <a:rPr lang="it-IT" altLang="it-IT" sz="1800" dirty="0"/>
              <a:t> CEDEFOP </a:t>
            </a:r>
            <a:r>
              <a:rPr lang="en-GB" altLang="it-IT" sz="1800" i="1" dirty="0"/>
              <a:t>Inventory on Validation of non-formal and informal learning</a:t>
            </a:r>
            <a:endParaRPr lang="it-IT" altLang="it-IT" sz="1800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it-IT" altLang="it-IT" sz="1800" dirty="0"/>
              <a:t>2009 – 2015 – CEDEFOP “</a:t>
            </a:r>
            <a:r>
              <a:rPr lang="it-IT" altLang="it-IT" sz="1800" i="1" dirty="0"/>
              <a:t>European </a:t>
            </a:r>
            <a:r>
              <a:rPr lang="it-IT" altLang="it-IT" sz="1800" i="1" dirty="0" err="1"/>
              <a:t>guidelines</a:t>
            </a:r>
            <a:r>
              <a:rPr lang="it-IT" altLang="it-IT" sz="1800" i="1" dirty="0"/>
              <a:t> for </a:t>
            </a:r>
            <a:r>
              <a:rPr lang="it-IT" altLang="it-IT" sz="1800" i="1" dirty="0" err="1"/>
              <a:t>validating</a:t>
            </a:r>
            <a:r>
              <a:rPr lang="it-IT" altLang="it-IT" sz="1800" i="1" dirty="0"/>
              <a:t> non‑</a:t>
            </a:r>
            <a:r>
              <a:rPr lang="it-IT" altLang="it-IT" sz="1800" i="1" dirty="0" err="1"/>
              <a:t>formal</a:t>
            </a:r>
            <a:r>
              <a:rPr lang="it-IT" altLang="it-IT" sz="1800" i="1" dirty="0"/>
              <a:t> and </a:t>
            </a:r>
            <a:r>
              <a:rPr lang="it-IT" altLang="it-IT" sz="1800" i="1" dirty="0" err="1"/>
              <a:t>informal</a:t>
            </a:r>
            <a:r>
              <a:rPr lang="it-IT" altLang="it-IT" sz="1800" i="1" dirty="0"/>
              <a:t> </a:t>
            </a:r>
            <a:r>
              <a:rPr lang="it-IT" altLang="it-IT" sz="1800" i="1" dirty="0" err="1"/>
              <a:t>learning</a:t>
            </a:r>
            <a:r>
              <a:rPr lang="it-IT" altLang="it-IT" sz="1800" dirty="0"/>
              <a:t>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it-IT" altLang="it-IT" sz="18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="1" dirty="0"/>
              <a:t>20 Dicembre 2012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="1" dirty="0"/>
              <a:t>Raccomandazione del Consiglio d’Europa al Parlamento Europeo sulla validazione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755576" y="5334000"/>
            <a:ext cx="8388424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it-IT" sz="1600" dirty="0"/>
              <a:t>Che chiede a tutti i Paesi:</a:t>
            </a:r>
          </a:p>
          <a:p>
            <a:pPr marL="285750" indent="-285750" eaLnBrk="1" hangingPunct="1">
              <a:spcBef>
                <a:spcPct val="50000"/>
              </a:spcBef>
              <a:buFontTx/>
              <a:buChar char="-"/>
              <a:defRPr/>
            </a:pPr>
            <a:r>
              <a:rPr lang="it-IT" sz="1600" dirty="0"/>
              <a:t>di mettere a sistema opportunità stabili di validazione per tutti entro il 2018</a:t>
            </a:r>
          </a:p>
          <a:p>
            <a:pPr marL="285750" indent="-285750" eaLnBrk="1" hangingPunct="1">
              <a:spcBef>
                <a:spcPct val="50000"/>
              </a:spcBef>
              <a:buFontTx/>
              <a:buChar char="-"/>
              <a:defRPr/>
            </a:pPr>
            <a:r>
              <a:rPr lang="it-IT" sz="1600" dirty="0"/>
              <a:t>di avviare da subito programmi per l’</a:t>
            </a:r>
            <a:r>
              <a:rPr lang="it-IT" sz="1600" i="1" dirty="0"/>
              <a:t>impact </a:t>
            </a:r>
            <a:r>
              <a:rPr lang="it-IT" sz="1600" i="1" dirty="0" err="1"/>
              <a:t>assessment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696026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19A0A-2A41-49DC-9222-748CD6BA0339}" type="slidenum">
              <a:rPr lang="it-IT" smtClean="0"/>
              <a:t>7</a:t>
            </a:fld>
            <a:endParaRPr lang="it-IT"/>
          </a:p>
        </p:txBody>
      </p:sp>
      <p:pic>
        <p:nvPicPr>
          <p:cNvPr id="5" name="Immagin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86" y="250853"/>
            <a:ext cx="10050308" cy="68620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5206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23083"/>
            <a:ext cx="7240768" cy="20882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sz="1800" dirty="0">
                <a:solidFill>
                  <a:schemeClr val="accent6">
                    <a:lumMod val="75000"/>
                  </a:schemeClr>
                </a:solidFill>
              </a:rPr>
              <a:t>Come si manifestano i fabbisogni dei cittadini?</a:t>
            </a:r>
            <a:br>
              <a:rPr lang="it-IT" sz="18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it-IT" sz="1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sz="2200" b="1" dirty="0">
                <a:solidFill>
                  <a:schemeClr val="accent6">
                    <a:lumMod val="75000"/>
                  </a:schemeClr>
                </a:solidFill>
              </a:rPr>
              <a:t>I risultati dell’indagine Isfol 2013/2015 sulle pratiche di validazione </a:t>
            </a:r>
            <a:r>
              <a:rPr lang="it-IT" sz="2200" b="1" dirty="0" err="1">
                <a:solidFill>
                  <a:schemeClr val="accent6">
                    <a:lumMod val="75000"/>
                  </a:schemeClr>
                </a:solidFill>
              </a:rPr>
              <a:t>pre</a:t>
            </a:r>
            <a:r>
              <a:rPr lang="it-IT" sz="2200" b="1" dirty="0">
                <a:solidFill>
                  <a:schemeClr val="accent6">
                    <a:lumMod val="75000"/>
                  </a:schemeClr>
                </a:solidFill>
              </a:rPr>
              <a:t>-sistema in Italia (ovvero condotte nei 5 anni precedenti) indicano le seguenti popolazioni prioritarie di potenziali beneficiari:  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133599"/>
            <a:ext cx="8229600" cy="4319589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q"/>
            </a:pPr>
            <a:endParaRPr lang="it-IT" altLang="en-US" sz="1600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it-IT" altLang="en-US" sz="1800" b="1" dirty="0">
                <a:solidFill>
                  <a:srgbClr val="0070C0"/>
                </a:solidFill>
              </a:rPr>
              <a:t>Lavoratori disoccupati o a rischio occupazionale o con fabbisogni di aggiornamento e riqualificazione</a:t>
            </a:r>
          </a:p>
          <a:p>
            <a:pPr eaLnBrk="1" hangingPunct="1">
              <a:buFont typeface="Wingdings" pitchFamily="2" charset="2"/>
              <a:buChar char="Ø"/>
            </a:pPr>
            <a:endParaRPr lang="it-IT" altLang="en-US" sz="18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altLang="en-US" sz="1800" b="1" dirty="0">
                <a:solidFill>
                  <a:srgbClr val="0070C0"/>
                </a:solidFill>
              </a:rPr>
              <a:t>Apprendisti, tirocinanti, volontari</a:t>
            </a:r>
          </a:p>
          <a:p>
            <a:pPr marL="0" indent="0">
              <a:buNone/>
            </a:pPr>
            <a:endParaRPr lang="it-IT" altLang="en-US" sz="18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altLang="en-US" sz="1800" b="1" dirty="0">
                <a:solidFill>
                  <a:srgbClr val="0070C0"/>
                </a:solidFill>
              </a:rPr>
              <a:t>Lavoratori immigrati privi di titoli formali. Molti di loro occupano stabilmente i mestieri di base in segmenti interi di Mercato del lavoro (ad es. logistica, edilizia, settore </a:t>
            </a:r>
            <a:r>
              <a:rPr lang="it-IT" altLang="en-US" sz="1800" b="1" dirty="0" err="1">
                <a:solidFill>
                  <a:srgbClr val="0070C0"/>
                </a:solidFill>
              </a:rPr>
              <a:t>socio-assistenzale</a:t>
            </a:r>
            <a:r>
              <a:rPr lang="it-IT" altLang="en-US" sz="1800" b="1" dirty="0">
                <a:solidFill>
                  <a:srgbClr val="0070C0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endParaRPr lang="it-IT" altLang="en-US" sz="18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altLang="en-US" sz="1800" b="1" dirty="0">
                <a:solidFill>
                  <a:srgbClr val="0070C0"/>
                </a:solidFill>
              </a:rPr>
              <a:t>Lavoratori che operano in settori scarsamente regolamentati e con un fabbisogno di accreditamento professionale</a:t>
            </a:r>
          </a:p>
          <a:p>
            <a:pPr eaLnBrk="1" hangingPunct="1">
              <a:buFont typeface="Wingdings" pitchFamily="2" charset="2"/>
              <a:buChar char="Ø"/>
            </a:pPr>
            <a:endParaRPr lang="it-IT" altLang="en-US" sz="1800" b="1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it-IT" altLang="en-US" sz="1800" b="1" dirty="0">
                <a:solidFill>
                  <a:srgbClr val="0070C0"/>
                </a:solidFill>
              </a:rPr>
              <a:t>Giovani italiani che si spostano all’estero per studio o lavoro </a:t>
            </a:r>
          </a:p>
          <a:p>
            <a:pPr eaLnBrk="1" hangingPunct="1">
              <a:buFont typeface="Wingdings" pitchFamily="2" charset="2"/>
              <a:buChar char="Ø"/>
            </a:pPr>
            <a:endParaRPr lang="it-IT" altLang="en-US" sz="1800" b="1" dirty="0">
              <a:solidFill>
                <a:srgbClr val="0070C0"/>
              </a:solidFill>
            </a:endParaRPr>
          </a:p>
          <a:p>
            <a:pPr marL="0" indent="0" eaLnBrk="1" hangingPunct="1">
              <a:buNone/>
            </a:pPr>
            <a:r>
              <a:rPr lang="it-IT" altLang="en-US" sz="1600" dirty="0">
                <a:solidFill>
                  <a:srgbClr val="0070C0"/>
                </a:solidFill>
              </a:rPr>
              <a:t>Fonte: piattaforma web </a:t>
            </a:r>
            <a:r>
              <a:rPr lang="it-IT" altLang="en-US" sz="1600" dirty="0" err="1">
                <a:solidFill>
                  <a:srgbClr val="0070C0"/>
                </a:solidFill>
              </a:rPr>
              <a:t>VaLiCo</a:t>
            </a:r>
            <a:r>
              <a:rPr lang="it-IT" altLang="en-US" sz="1600" dirty="0">
                <a:solidFill>
                  <a:srgbClr val="0070C0"/>
                </a:solidFill>
              </a:rPr>
              <a:t> </a:t>
            </a:r>
            <a:r>
              <a:rPr lang="it-IT" altLang="en-US" sz="1600" dirty="0">
                <a:solidFill>
                  <a:srgbClr val="0070C0"/>
                </a:solidFill>
                <a:hlinkClick r:id="rId3"/>
              </a:rPr>
              <a:t>www.librettocompetenze.it</a:t>
            </a:r>
            <a:r>
              <a:rPr lang="it-IT" altLang="en-US" sz="1600" dirty="0">
                <a:solidFill>
                  <a:srgbClr val="0070C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Char char="q"/>
            </a:pPr>
            <a:endParaRPr lang="it-IT" altLang="en-US" sz="1600" dirty="0">
              <a:solidFill>
                <a:srgbClr val="0070C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365" y="1"/>
            <a:ext cx="1014917" cy="131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500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 rot="5400000">
            <a:off x="4581525" y="3057526"/>
            <a:ext cx="4130675" cy="1016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en-GB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  <a:ea typeface="ＭＳ Ｐゴシック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1706" y="2289650"/>
            <a:ext cx="3584519" cy="18192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11113" indent="-11113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it-IT" sz="1800" dirty="0">
                <a:latin typeface="Century Gothic" pitchFamily="34" charset="0"/>
              </a:rPr>
              <a:t>Adeguare i sistemi formativi introducendo un approccio centrato sulla comparabilità  in 8 livelli dei risultati dell’</a:t>
            </a:r>
            <a:r>
              <a:rPr lang="it-IT" altLang="ja-JP" sz="1800" dirty="0">
                <a:latin typeface="Century Gothic" pitchFamily="34" charset="0"/>
              </a:rPr>
              <a:t>apprendimento (EQF)</a:t>
            </a:r>
            <a:endParaRPr lang="it-IT" altLang="ja-JP" sz="18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01706" y="4494481"/>
            <a:ext cx="3670244" cy="10895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altLang="ja-JP" sz="1800" dirty="0">
                <a:latin typeface="Century Gothic" pitchFamily="34" charset="0"/>
              </a:rPr>
              <a:t>Creare e gestire (o regolare) sistemi di validazione, certificazione e riconoscimento dei crediti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571500" y="571500"/>
            <a:ext cx="360045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cap="small" dirty="0">
                <a:solidFill>
                  <a:schemeClr val="accent3">
                    <a:lumMod val="75000"/>
                  </a:schemeClr>
                </a:solidFill>
                <a:latin typeface="Century Gothic" pitchFamily="34" charset="0"/>
                <a:ea typeface="+mn-ea"/>
                <a:cs typeface="+mn-cs"/>
              </a:rPr>
              <a:t>Un ruolo pubblico nel promuovere le competenze in una logica di riconoscibilità implica riforme finalizzate a</a:t>
            </a:r>
            <a:endParaRPr lang="it-IT" altLang="it-IT" sz="2000" cap="small" dirty="0">
              <a:solidFill>
                <a:schemeClr val="accent3">
                  <a:lumMod val="75000"/>
                </a:schemeClr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0" y="0"/>
            <a:ext cx="23145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GB" b="1" spc="300" dirty="0">
                <a:solidFill>
                  <a:srgbClr val="DA110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Fan Heiti Std B" pitchFamily="34" charset="-128"/>
                <a:ea typeface="Adobe Fan Heiti Std B" pitchFamily="34" charset="-128"/>
                <a:cs typeface="Times New Roman" pitchFamily="18" charset="0"/>
              </a:rPr>
              <a:t>IN ITALIA </a:t>
            </a:r>
          </a:p>
        </p:txBody>
      </p:sp>
      <p:sp>
        <p:nvSpPr>
          <p:cNvPr id="23564" name="AutoShape 13" descr="data:image/jpeg;base64,/9j/4AAQSkZJRgABAQAAAQABAAD/2wCEAAkGBxAQEBUUEhQUFhQUFRUUFRYVERsVGxYaGBYXFh0bFxgkHyghGBolGxcWLT0kJS8rLi4uGSQzODMsPSgtOisBCgoKDg0OGxAQGzcmICQ3LTAsLTQ2LywvLCwtNDIuLCwsLDQ3LCwvLC8sLCwvNCwvLCwsLCw0LCwsLDQwLCwsLP/AABEIANUA7QMBEQACEQEDEQH/xAAbAAEAAgMBAQAAAAAAAAAAAAAABQcDBAYBAv/EAEQQAAIBAwEDCAcGBQIEBwAAAAECAwAEERIFITEGBxMXIkFRkzVTVGFxs9IUMkJydIEjUmKRoTM0FkOC0RUkc5K0wfD/xAAbAQEAAgMBAQAAAAAAAAAAAAAAAQQCAwUGB//EADoRAAIBAgMEBwcEAwABBQAAAAABAgMRBCExBRJBYRQVMlFxgaEGEzNSkdHhIrHB8CNC8XI0Q2Ky0v/aAAwDAQACEQMRAD8Ak+cPl5tCy2hJDA6CNVjIBiDHtICd/wAa6+DwVKrSUpalOtXlCVkc31qbW9ZH5K1a6toc/qae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LR5sNv3F/ZvLcFS4mZAVUKNISM8B72NcrG0IUqm7HuLlCo5xuyq+d/0tL+SL5YrrbO+AvMp4rtnGVeKwoBQCgFAKAUAoBQCgFAKAUApcCgFAKAUAoBQCgFAKAUAoBQCgFAXnzHejZP1Mny4q4O0/jLw+50sL2Cv+d/0tL+SL5YrobO+AvMrYrtnGVeKwoBQCgFAKAUAoBQCgPSCMe/ePfvxu/cH+1QmmLHlSDJbxa3C6lTJxqckKPzEA4HvrXVn7uDkot24LV+GhlFbzsWXyN5vpEkd7kxNG8EkadG+v/VGksDgfgLcP5q+c7f9sKU6caeFUlOM4uW8rdl3tr8yX0OrhsE4tuXd+5yG3eR9xYoGnktxn7qrKSz/AJV07x7+Ar1mzPaLC7SqbmHhN21bSSXi7/kp1sJKkryaOfrvFQUB6ykYyCMjIyOI4ZHu3GoTT04EtWPKkgUAoBQCgFAKAUAoBQF58x3o2T9TJ8uKuDtP4y8PudLC9gr/AJ3/AEtL+SL5YrobO+AvMrYrtnGVeKwoBQCgFAKAUAoBQE3yd5NSX5KxTQBx/wAuR2ViPEAIQw+B3d9cTa23KezEpVqU3F/7RSav3PNNPxWfAs0MM63Zaud1yh5u5JLe1WFoVeCIpKzkqrZOssCFO7WZDv8A5q8Vsr2yp08ViJ14ycakk4JWbX+tmrr/AFUVl3HQr4FyhFR4FY31uInKCSOTH44ySp+BIGfjwr6ThqzrU1UcHC/CVr+aTdvC9+85M47rte5greYFhcneWcOzLGKJQZpXYySKHwsSsfug7+1pAOkbsk5wePgdrezNfbG0KlaTVOEUoxds5NLVrLK+V3m0lbI6lHFxoUlHV/sc7y5vYbm7+0QuWSZEbDHtRso0lCPw4xnw7W6u/wCzeFr4TBdFrxtKDautJJ5qSfHW3flmVsXOM578Xk/Q5+u+VCe5Ocl3v8iKeBZBkmORnVseIwpDD4Zx31w9rbdhsy0q1Kbi/wDaKi14PNNPxWfAs0MM6vZkr9x3HK3kAZI7cwyQoLeARStKxUEJvDZAI4lySccRXith+18aVWsq0JSdSe9FRSbzyta64KNrX4nQxOC3lHdaVlxKuu4VRyqusgBxrTOk/DIBx78V9MoVJVKanKLi3wdrrxs2vU5E4qLte5iraYigFAKAUAoBQCgFAXnzHejZP1Mny4q4O0/jLw+50sL2Cv8Anf8AS0v5Ivliuhs74C8ytiu2cZV4rCgFAKAUAoBQCgFASnJeSJLuKSZtMcTdKxGcnR2lVQOJLaRjwJrmbZhWq4KpSoRvOa3V3LeybfJK78dMzfhnGNRSk8kdntDl9FfwXFvKhhEinoH1Z3rhlEuOGWA3jI34PDJ8hhPZKtsvEUMXRlvuL/WrWyeTcO+yejzyutbF+WNjVjKDy7iuK+hHJFAKAUAoCY5JXUMF2k05OiHMmFGWdgMKq+/UQd+7ANcnblCvicFPD4dfqnaN3ok9W/JWyzu1YsYaUYVN6XA6fa3LqPaFrcW88fRFhrgZW1DKEOqP4E6cZ4druxmvM4H2UqbKxdHFYee+llNPJ2lk5R5K97a5avQuTxka0JQll3HAV7w5YoBQCgFAKAUAoBQCgLz5jvRsn6mT5cVcHafxl4fc6WF7BX/O/wClpfyRfLFdDZ3wF5lbFds4yrxWFAKAUAoBQCgJDk9ss3d1FADjpGwTjOFALMf/AGg1z9qY+OAwlTEy/wBVp3vRL6s20KXvJqJpTxMjsjDDIxVh4FTgj+4q7TqRqQU46NJrweaNcouLsz4rMgUAoBQCgFAKAUAoBQErsfYj3MF1KvC2jWT45bf/AGRZD8QK5eP2pDCYjD0Zf+7Jrwy//Tivqb6VBzjKXcROa6hoPaAUAoBQCgFAKAvPmO9GyfqZPlxVwdp/GXh9zpYXsFf87/paX8kXyxXQ2d8BeZWxXbOMq8VhQCgFAKAUB6rEEEcQcjdn/HfUNJqzCdi4ebS+hnheZ7a3ieE9GZ0iSPXkZOcAaTjTnfg57uFfI/a/CV8NXjh6dec4zz923KVracXfjbircdTu4KcZx3nFK3HQhedG8ht5eijtLcPKvSvcNAjM2pmB07tzZG9jk7/3rs+xmGrYqj7+riJuMHuqmpSSVkrXz0s8ksu/uNGOqKD3VFZ8St6+iHJFAKAUAoBQCgFAKA2LC9eCQOmkkdzoHUjwZTuI/wD26q+Jw0MRTdOd7Pim01zTWf8AczOnNwd0XtyYvIZLSF3ihga5B/hDSBJx4DA1ZQZxvwDXxDbOHxFLG1acKkqipPtO73dNXnazyvldo9DRlFwTaSvwKp5ebUZ7mSAQxQJC5XTHGoLY4MzYBORvAGBv7+NfUvZrAxp4SGJdWVSU0neTbSvqkrtZPJvXw0ORjKrc3C1kjl69KUhQCgFAKAUAoC8+Y70bJ+pk+XFXB2n8ZeH3OlhewV/zv+lpfyRfLFdDZ3wF5lbFds4yrxWFAKAUAoBQCgNqTaMrQLBqIiUltA3BmJzqb+Y8Bv4AbqqxwdGOIeJ3f1uyvxSXBdy45avU2e9lu7nA9utpSyxxxyMWWLUIy28qGxlc969kYB4d1KOCo0Ks6tONnO29bRtXzt355vjxEqspRUXwNSrRrFAKAUAoBQCgFAKAUBs3t/LMytIxJQKqdwRVwFVB+EDA4fHjVbD4Sjh4OFONk22//k3q5d7fM2Sqyk7tnl/eyTvrlbU+FUseLaRgFj3nAAzx3VOGwtLDQ93SVo5u3BXzdu5Xztp3ETm5u8jXqwYCgFAKAUAoBQF58x3o2T9TJ8uKuDtP4y8PudLC9gr/AJ3/AEtL+SL5YrobO+AvMrYrtnGVeKwoBQCgFAKA9VSeAJ3E7hncAST8AAT+1RKSirt/15L6vIJN6HlSBQCgFAKAUAoBQCgFAKAUAoD1VJ3AE7idwzuAJJ+AAJ/aolJRV2/68l6hJvQ8qQKAUAoBQCgFAXnzHejZP1Mny4q4O0/jLw+50sL2Cv8Anf8AS0v5Ivliuhs74C8ytiu2cZV4rCgFAKAUB9wKpYBm0qTgtpLaR44G8/tWFSUoxbirvu0v5kxSbsy0+QvIZI5PtDTRTxNE6J0YOMv2Scn+nWMe+vmXtL7VSqU+ixpSpzUot71v9c162d9MjsYXBqL373RyPKfkeNnr/EuYix+5GqsXYeJHBR7zur1ex/aLrSX+KhJRWsnbdXLm+Sz7ynXwipK7l5HL16UpCgFAKAUAoBQCgFAKAUBkt1UsAzaFJwW0ltI8cDef2rCpKUYNxV33aX5XeRMUm7Nlqch+QyRsZ3minikheNejyQdfZY5P9Oofua+Ye0ftVKrBYaFOVOcZKT3rf65r1s78sjsYXBqL3m7po43lNyRGz1/iXMTOfuxqra2HiR+Ecd58N2a9fsf2h60l/ioSUVrJ23Vy5vkvMpV8KqSzln3HM16MpigFAKAUAoC8+Y70bJ+pk+XFXB2n8ZeH3OlhewV/zv8ApaX8kXyxXQ2d8BeZWxXbOMq8VhQCgFAKAUB2uwOWSbNs0igQSTSOZZmbIRckKFHeW0Ku/gCe/fXjdp+zU9rY+VbEy3acUowS1fHefBLeby1aXA6NLFxo01GOb4kRyz2nBeXAuIgVMqL0qHirp2ePBgVCYI8O6ur7P4HEYDDPCVndQb3ZLjF56cGne6+hoxVSNWSnHjqQNd0qigFAKAUAoBQCgFAKAUAoDtth8tE2dZxxW6CSV3MszNkKMkDSO8toVRngD414zaXszPa2OnXxMt2CW7BLNu3+z4JbzeWrXcdGli40aajFXfEhuWW0YLu5+0Qgr0qKZUbikijQfcVKhMEe/hXY2BgsRgcJ0StnuN7slo4vPyabaa/dFfFVI1Jb8eJBV2ysKAUAoBQCgLz5jvRsn6mT5cVcHafxl4fc6WF7BX/O/wClpfyRfLFdDZ3wF5lbFds4yrxWFAKAUAoBQCgFAKAUAoBQCgFAKAUAoBQCgFAKAUAoBQCgFAKAUBefMd6Nk/UyfLirg7T+MvD7nSwvYK/53/S0v5Ivliuhs74C8ytiu2cZV4rCgFAKAUAoBQEryU2WLy8ih/CzZfHcijU3wyBjPiRXK23tDoGBqYhapfp/8nkvXPwN+Ho+8qKLNC+tzDK8T/ejdkPxUkf/AFV/DV4YijCtDSSTXg1c1zg4yafAw1uMBQCgFAKAUAoBQCgPVUngCfgM1DklqEmyf2Bybe5t7uXDAwRBkGD2mzqIHj2EYY8WFcLae2oYPFYajdf5JNPkrWXh+pr6MtUcO5wlLuIExsBkg4+BruKcW7JlbdZ81kQKAUAoBQCgFAXnzHejZP1Mny4q4O0/jLw+50sL2Cv+d/0tL+SL5YrobO+AvMrYrtnGVeKwoBQCgFAKA9UkHI3EbwR3VDSaswnYt7m95TytZyyXsiiKFljWV9zMcZKt/MQCmO8576+T+1Ww6UcbTo4CD35ptwWiV7JruTzvwVuB28HiG6blUeS4kdzp8obheijgdRbzx6xJGd8mDgrqH4cFOHHVvroexeyMNJTq4iLdWnK27LSOV07d+uulsu814+tJJKOj4lY19JOQKAUAoBQCgFAKAUBms7ySBxJE7I67wynBH/ce47jWnEYeliKbpVoqUXqn/fXVGUJyg7xZemxeUqC2tTeSxJPcKGVfu6gclTj8OV07zgZOB3V8S2jsOo8XiFgKcpU6Ts3ra2q52d9Lu2b7z0NOutyPvHmyrucLa93LeSwzthInISNchccVYjvYqQcnxOMV9M9ltnYKhgadfDx/VNJuTzd+KvwSd1ZeZycbVqSqOMtEctXpykKAUAoBQCgFAXnzHejZP1Mny4q4O0/jLw+50sL2Cv8Anf8AS0v5Ivliuhs74C8ytiu2cZV4rCgFAKAUAoBQGV7h2RULEohJVc7gW4kDxPjWuNGnGbqJfqdrvi7aK/dyMnNtW4HhuHKCMsSisWVc7gTxI8M7s444oqMFUdRL9TVm+LS0v324dwc21u8DHWwxPuSFlCkggOCynxAZkyP+pWH7VhCpCblGLzi7Pk7J/s0yXFpJvifFZkCgFAKAUAoDLPbumnUCNah1z3qSQD8Mqf7Vrp1oVN5Qd912fJ5O3qjKUHG1+JirYYn3cTPIxZ2LMeJJydwwB8AO7urCnShSjuwVl3Ilybd2ezTu5BdixACgk5OBwGfACop0oU01BWvnl3vV+YlJy1MdbCBQCgFAKAUAoC8+Y70bJ+pk+XFXB2n8ZeH3OlhewV/zv+lpfyRfLFdDZ3wF5lbFds4yrxWFAKAUAoBQCgFAKAn+S2xrW8fo5LkwSk4UNEGV/AK2odr3Hj3ZrhbZ2ljMBD31Kh7yC1s7Nc2rPLmtOJaw9GnUycrMsXlRyJtmtYA84hW0jKGRkB1A6d7DIwSwz8WNfPtje1GKhjKzhS95KtK6ino89MnlbLwVzp18JBwV3ZRKjv0iWQiF2dBwZ00FvfpycD47/hX1bDSrSpp14qMuKT3kvOyv+3ccWainaLujXqwYGa0tHmbTGCW0u+B4Ihc/4U/vWmviKdCG/UdldLzk1Fer+mZlCDm7Iw1uMRQHR8lNjWV4wiluHhmJwoKKUfJ3BWz973Hj3Zrz+29p47Z8HWpUVUprXNpx721bTmtOJbw1GlVyk7MsLllyRsjBC8sxgjtYhFqCg6lGkKPEnIOAOJY14H2f9osdHEVadGl7yVWW9a9rPO78LWu3okjpYjDU3FOTtYqC8EXSN0Rcx57JcAMfeQNw+FfWKDqumnWSUuKV2l4N6nEnu3/ToYa3GIoBQCgFAKAUAoBQF58x3o2T9TJ8uKuDtP4y8PudLC9gr/nf9LS/ki+WK6GzvgLzK2K7ZxlXisKAUAoBQCgFAKAUBI8nruKC5jmlUssR6QIOLOu9BnuGrBz7u+udtXD1sThJ0KLs5/pu+CfafPK6S73qjdQnGE1KXA6Sfl/JdRzw3aKYplIQou+FuKH+tQwU+PHHcK89T9kaWCq0cRg5NTpv9V9Jr/b/AMW02lw4PvLTx3vFKM1k/Q4qvZHPPqIrqGsMVz2gpCnHuJBAP7GsKm+4vcaT4XzV+auv3Jja+Zb/ADc7B2eM3VtJLJlTEyzBcxk6WIICjtYx3kYPvr5N7WbW2nlg8VCMbNSTjf8AUldJq7eV+SdzuYSjS7cDiuWmxNnWLNFFJcSTjBKkpojBwQGOjJOCNw/cjv8AZez+09qbRgq9aEI0+/PelbJ2V7LPi/Jd1HFUqNLJXucnXqigSnJraMdrcrO6l+iDMiDdqfGFye4DOc7+Fcza+DqY3Cyw1OW7v2TfdHV2XFvTzN2HqRpz3nwJy45dzXUM8F2qskwJQouDCwwUwPxIGC8TnjvPCuLS9lKGDr0cRgm1KHau776eUr9zs3oraZLUsvGucXGosn6HH160oCgFAKAUAoBQCgFAKAvPmO9GyfqZPlxVwdp/GXh9zpYXsFf87/paX8kXyxXQ2d8BeZWxXbOMq8VhQCgFAKAUAoBQCgFAKAUAoDpLTlhPbWsdva/wtJMkkmAWdy2cAHICgaR4nHdwPna/s5hsXjJ4rGfrut2Mc0oxS+rd7vuV+/MuLFyhTUIZd5p8ptt/bpEmZAkugJLp+6xUnDDvBIOMe4b6ubI2X1bSlQhK8Ltxvqk9U+/PNPma8RW961K2fEh66xXFAKAUAoBQCgFAKAUAoBQCgLz5jvRsn6mT5cVcHafxl4fc6WF7BX/O/wClpfyRfLFdDZ3wF5lbFds4yrxWFAKAUAoBQCgFAKAUAoBQCgFAKAUAoBQCgFAKAUAoBQCgFAKAUBefMd6Nk/UyfLirg7T+MvD7nSwvYMfLTmzl2hePcLcJGGCDSYixGlQvHUPCmGx6o01Ddv5irh9+V7kH1LTe1x+Q311v62Xyev4Nf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O/5BcmW2ZatC0gkLStJqCFeKouMZP8v+a5+KxCrz3rWLFKnuRsdNVY2igFAKAxzzpGNTsqjIGWYKMsQoGT3kkD4mpSb0IbsZKgkxwTpIMoysMlcqwYZUlSMjvBBGO4ipaa1CdzJUAxxzozMqspZCAwDAlSQGAYdxwQd/camzQuZKgCgFAKAUAoBQCgFAKAUAoBQCgFAKAUAoBQCgPDQHtAKAUAoDm+cD/ZD9TZf/LhqzhfieUv/qzGeh0lVjI4XZG12s9nGRYzITtC4iCA4LdJfyR9nO7Pa791XqlP3la17fpT+kUzXe0Sabal5BJD9pjh6OeQRZikYmJ2BKg6lHSKSMahpOSN3HGhU4ST3W7rPPj9ibtany22ooGv5GjCi3ePWyLl5iYImXPi/aVR8BU+6lLcSevpm/8ApG/ryMd1tbaFvCbieCHolGuWOOVmkiQb2YMVCylRvKgLwOCd2ZjTpzluRbvwfBv+BvSSuzLebbnN59mt40bNuk/Su5CKGd03gDLHsjAHHfkjG/GNKPu9+T42sHJ71kfdjtx1a4ju1RGto0mZ0YlGicSEOMjKkGKQFTngDk53JUk1Fwzvl5/1kqWtzWG19o9D9p+zxdHp6ToOkbp+jxnOcaOl079HDO7VWXu6W9ub2ffwv9ufoLy1OitbhJY1kQ5R1V1I71YAg/2NV2nF2ZkndXIZ9qXM00sdqkWiAhJJZmbBkKhtEarvOFZcsSME4AODjd7uEYpzevBdxjvNuyMLcpXW2kdogs8FxDbzR69ShpJIlDK+AWUpMrDcOODjfU+4W8knk02n4X/lWIc7K5Jbf2mbaJXChtU1vFgnG6aZIif215/atdKnvu3Jv6K5m3Yj59tXL3sltBFGeiELvJI5VVSTVuwASznScDcNxyRuzsVKKpqcnrfLw/gx3nvWR7FtW7uXl+ypCIonaISTM38V0OlwiqOygYEajnJB3Y4w6cIJb7d3nlw7hdvQ17vlaY7NpzCeliuI7aaANqKu0qIQjbteVcMucZDDOM7s44a9Tdvk02n5f25Dnlc+7/bF9ax9PcQw9AuDMscrNJChO98lQsoXiQNO4HGaxhTpze7Fu/Dn9id6SzZubR2rMbgW9siNJ0YlkeRiEiRiVXIAy7MVbA3blJJG7OMaa3d+by0XMlt3shs3a0vSSw3EYWWJBKDEWdZY2LAMgIBDAqQU34yN5zSdONlKLyeWfB/3iQpPRkfdbcv4rVruSCFYkTpnhMjCZYwNRy2NPShfwYxndq762RpU5T92nnpfhf7c/QXlqdSpyM+NVTM9oBQCgFAeGgPaAUAoBQENyv2dJc2bpFgyAxyxgnAZ4pElVSe4EoBn31uoTUJpvTNPzVjGabWRqjlhDp/0bvpfUfYpter+XVp0cfxatPfnFZdGlfVW77r/AL6XMfeIjotkTxbPtkdCZTew3Eqp29BkvOncZHcmo5PDs5rY6kZVZNPKzS8lZfUhp7q8UTPKiB3FtpVm03kDNpUnCgnJPgB41potLev3MymtCI2hsiacbTVFIZ5reSHWCqyNFDbuAG71Lx6Se7f4VujUjH3bfc0/Nv8AhmG63veX8GXa23zc20kEMFx9pmjaLo5LaRFiLgqWkkK9HoXOcqx1Y7Ociop0dyalJrdWeqz8Fr6eJk5XVuJt7MsWiv23NoWxtog5U4JSSfIzwzgqce8VhOalSXfd/wACKtPyRqbV2RJc3G0I8FVuNnwQpIVOnUWuwQDwJGtSR7x41nTqqEKb7pN/sS03cjVkteh0myujd6dP2fRPpMmMY6b/AEujz+PVjH9qztPevvrd78tPDW/I15W0zO22bbiKGOMKqhERNKZ0rpUDC536Rjdmqc5b0mzctDjjaW9tcXAu4ZisszTxSxRzSqwcKSjCPOh1YNxAyCMZ34t3lOEdxrJWadl+5qsk3cySbOd7C4aG1MRaaKaOMk9LMsEkTguGPZdhGwCneBpzg5AhTSqJSlfJrkr3+5LjeOR7yj2x9sjhjt4bh/8AzVm8pa1liESpcRsSdajUcgZC5wMk4AqaNP3bbm1pK2ad8mS5X0RN7MhcX94xVgrLbBWKkBtKvnB78E/5rRNr3cV4krtMi9kX42cslvPHPgTTyQyR20kyypLK0w3oraXBkKkNg9nIyDW2pD3zU4taJPNK1lbj4EJ7uTInbNvOllLOY9MtztG0njhcgEYmtoo1c8FZhEpPhqx3Vtpyi6ijfJRav5Nv9yHfduSnKDa3221ktYIbjprhDCwktpI1hD9l3kkZQmFUk9knUQMZzWqlT91NVJNWWeqd+7LX7EyldWSzMe2LCKG+M08UskEsEUYeJZHMTxNJudI+1pZXHawQCpzjNTTm5U92LSab1tne3f3WIaSd2fVnEWF1LY2xjYW7R28swdXlkIZsBJN6xhgm9gMnPcMmJNJxjUlfPNLgvFcQuLSITbNpbT2E0cVveXF2YJP9xFOWSTQcsWkHRhgd4CcSBpFb6cpwqqTklG60tp5Z/XzMcmtLssXZ84kiRlDAMoIDIyN+6sAy/uK58laTTNy0NisSRQCgFAeGgPaAUAoBQCgFAKAUAoBQCgFAKAUAoBQCgFAKA0NsbMW5RUYlQssM2R4xSrKB8CVFZ05uDuu5r6qxDVzfrAkUAoBQCgFAKAUAoDw0BocoGItLggkEQSkEHBB0NwNZ085rxRjLRnO7F2HYPbQs7yF2ijZidoTjLFATu6XdvzW+pVmptJLXuX2MIxi1f+WTF1tKKzWKCJJZnZSYoo26Ryi4y7O7ABRqHadt+QBk1rjB1LybSXF8PT+EZ3UbIy7M24szPG8ckM0ah2ilC6tJyAysrMjrkEZUnB44qJ0nGzTunxX9uFLOxGQctEkgW4jtrp7coJGlVI8IMZPYMgd9O/OhWG44JxWx4VxluOSv3Z/a31ZG/lclNpbdhgjjftSGYgQxxDU8pKl+wMgY0gksSAAN5Fa4UpSbWltb8CXJIgdo7daS7sYmint5DcljHIV/iRi2uMkMjsjgNoyM5BKkjhW+FFKE5Jpq2vc7rvszFyzSJe75RYleKC3nuWiwJTF0arGSA2ktI6Bn0kHSuSMjOMitMaP6VKUkr6Xv/CZlvZm/snacdzHrj1bmZGVlKsjqcMrqeDA/9xkEVhODg7MlNNGDa+2RAyRrHJNNIGKRRaclU06mLMyqqjUu8niwxmsqdLeTbdkuLDdj42ft+KUS61eB7cBpo5tIMakFg5KsylCFbtAkdk94NJ0WrWzvpbj/ADcjeXE0f+LVCiV7a6S2OD9odEChTwdo9fSonvKDA3nArPo+e6pK/dn++nqRv8iQ2tttIGRFSSaaUExxRBSxVcZYlmVUQZXtMQMkAZJrCFJyu72S4slysfGzdtpcNJE0csM0ahnilChgrZAdWVmV1JVhlScEYOKTpOKUk7p8QpXyNWy21BDY2roJnE0cS28Zw80mqPWActjVpBJJOBgkms5UpOpJOyte/chdJGzs7bvSTdDLBNbylGkRZejIdVKhijo7qSCy5BIPaG6sJ0rR3k01yv8AzYKWdiP2DtRIbS4lnc6UvLwZOXP+6kRVUbyTnSAo9wFbKtNynGMVwX7EReWZuW/KPMiJNbXFuJW0xPKIyrMQSFJR2MbHBwHxnhx3Vg6OTcZJ21tf+behO93onK0mRz0nKkHU0VtczQoWVp4lQrlSQ2hS4klAIO9FOcbs1YWH4OST7nf/AIvNmG/fQkRtiEm3CnWLoExMuCpATpMk54Fa1e7kr34amW8sjLcbQRJooSG1SrIykAYAj05yc/1ioUG4uXd/IvnYjNmcqI7mUpFFMVR5Y5ZSqrHE0TOuHYtvLaMgLkgMpOnNbZ0HBXk1wsuLuYqabsjD/wAXKUMq2101sMn7QqIVKj8ax6+lZO/IQ5G8ZFT0d33XJb3d/F9L+Y3uRt7T5S28BhB1OblWaHol19Jp0EBd+8kOCO7AJJAGaxhQlJN92vIOaVuZ82XKENMsM0E1vJIGMQm6MiTSMkI6O66gN+kkHAJ34NJUbR3otNLW18vrYlSzsLzlDpleKG3nuWjx0vQ9GFjJAYKWkdAX0kHSuSARnGRlGjeKlJpX0vf+LjezMv8AxFb/AGU3JLBFJRlKHWHDdH0Zj+90mvdp7yd1R7mW/ucf47/AKSauYIOUnbRZ7a4txKwSN5ejKsx4KSkj6GPcGxk7uO6snRybjJO2tr/yl6De7ycNaDIj+Uf+zuP/AEJvltWdLtx8UYy7LInk/wAmdnvaW7NaWpLQREk20ZJJRSSTp3mt1WvVU5Leer4swjThZZHheO12rmTSkc1pFDAThVDQySs0Y7gSsiEDvCnwpZzo5aptvztn6GWSkfM86T7TVoSGW2tLhJnU5AaV4SkZI/FiNzjuGPEVKTjRtLi1byvd+ovdn3yWGNiW/wChj+SKjEf+ol4v9yV2SKsZ0gOyJ5SFh+xGDWxwqSSR2zJqPBdQjcZPfgd9bZpy97GOt7+Svf8AcwjpF8jd5R7Sge/2dEjK8i3LO2k6tANrcABiPuljwHfoPhWFGElSqSelv5RLkrpGbkrdxwG6gldUlS6uJmDsFLRyyNIkgzxXQwGRuBQjurGvFy3ZRWVkvNKzRMXa5l5IOJZLy4T/AEZ7gNE3c4SCKJnXxUujYPeFz30xGShB6pZ/Vuwjq2fPKZYGurdXllt5isvQXCMirxTVC2oFWLAKdLKfuEjBFKLkoSaSayuvrn/e8SSuiG2nLcXEO0LUMl00dvGwkjQIz5LkwSYJUvpXuxukG4d+2CjCUKnZu/6/D7GLu00Tm2OUVm9g8iyJIssTJGikFpGdSojVOJck408QePCtNOjNVUrWt6c/AmU47tyO2UPsd7CtywBk2fbQRuxwplgaQyIG4aiHU479J8K2T/yU3ucJN+Ttb9hHJq/cTkW1YZriSOIB2ii/iSrghCx3RFv5sAtjuGM8RWh05Rim+PD+TK6ucxsq/dLLZEKukPTWy/x3QMUKQJhI89kSPqO853I241aqQTqVZa2ennq+SML6IzWsiLte3X7XJcsILpWLmLCMWtyEXo0VQ5AJxvbGO7FYyu6Enu2zXfzzzuL/AKlmaF4jfYDJrZEh2vcSyuiqxRFu5gXwysuEZlY5BwEJ7q2Rf+S1s3FJfRfvoYtO3mSO04Y26BH2jc3HSzQtHFGLQlykiyB8rEpEa6QxYEbh7wDrhJq7VNKyd3+rird+pk7ZZnZ3CkowU4JUgHwJG41TWptZX/JjEez49e05rf7PGIpoitoOgeMaWQhoS24jcSSSCDk5q/Xd6rtTTvmn+rO/mao6am5a9HbpstiZUi1yjVcBUdTNFIyCTGFQknAG7uHGsJXm6i48uT4DTdN692lFJta0jjYMUiui5U5C5EWAT/MQM444394rXGDVCTfev5JbTmvM19j2bS7Ju4490ksm1EU8O01xcKDn+1ZVJqNeMnot39kTa8WSGzuUdktgkpkRESNVZCQGRlAUxFOPSAjTpxnO6sJ0KnvHG2f9z8OYUlunNWbCx/8ABhdDRot50ctwhLJCBrP4QMhc8BqqzL/L71w4teev/TX2XG/Mn+UF3HPdWUMTK8iXAuGCkN0cSRSKWbH3QS6qPHV7jVelFxhOT0tbxd1/0zk7tJEVsW3ZZbuNr+a3kW6nlMYW3AMcrmRJFMkTMylCBnJAKkbsVuqSTUWoJqyV89VqsmQuOZrlY1t1ukknmhXaSXE0sqx4kRYxAZYwiqOhVtDasf8ALZuGCZu3LcaSe7ZJX8bZ8eHnYi2V+ZOcsL6KeCOCJ0klnmtzEqMGOEmjkaTdwRVUnVw4eIrRh4uMnKWSSd/pa3mZTaasjqDVY2BlBGDvB3EUAVQBgbgNwAoDHcW6SKVkVXU8VZQwPxB3VKbTug1c8trWOJdEaKijgqqFA/YbqOTbuyEktDIsYA0gDGMYxux4Y8Kgk+XgRl0FVKYxpKgjHhjhipu73FjFbWEMShY440UHUAiKoBxjIAG44J31LnKTu2QkkLzZ8M2Olijk07xrjV8fDI3UjOUey7BpPU2FGBgcBWJJjuraOVSsiK6nirqGB+IO6pUmndENX1FtbRxKFjRUUcFRQoH7DdRybd2EraGJdnQCQyiKMSHjII11n4tjNTvytu3yFle5lubaOVSsiK6nirqGB+IO6oTad0S1c8trWONQkaKijgqqFA/YbqOTbuyEkjyazidOjdEZNw0MgK7v6SMUUmndPMWR8pYQqFAjjAQ5QBFAQ+KjHZPwqd6T4iyM6oBuAAySTgd541iSa9rs6CIlooo0LfeKRqpb4kDfWTnKWrISS0NqsSTVm2bA7iR4o2kHB2jUsPgxGRWSnJKyeRFlqZp4VdSrqGU7irAEH4g8ahNrNEmO2sYYgBHGiBc6QiBQM8cADdmpcpS1ZCSWhmRAowAAN53DG8nJ/wA1iSa7bOgMglMUZkHCQxrrH/VjNZb8rbt8iLK9yK2qoO0rMHeDDeAg9/8At63Q+DLxj/JhLtrz/gl7OwhhBEUccYJyQiBMnxOBvrTKUpau5mkloeXmz4JsdLFHJp4a41fHwyN1IzlHR2DSepsBQBgcOGKxJNe12dBES0cUaFvvFI1Ut8SBvrKU5SybISS0Ng1iSf/Z"/>
          <p:cNvSpPr>
            <a:spLocks noChangeAspect="1" noChangeArrowheads="1"/>
          </p:cNvSpPr>
          <p:nvPr/>
        </p:nvSpPr>
        <p:spPr bwMode="auto">
          <a:xfrm>
            <a:off x="0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23565" name="AutoShape 15" descr="data:image/jpeg;base64,/9j/4AAQSkZJRgABAQAAAQABAAD/2wCEAAkGBxAQEBUUEhQUFhQUFRUUFRYVERsVGxYaGBYXFh0bFxgkHyghGBolGxcWLT0kJS8rLi4uGSQzODMsPSgtOisBCgoKDg0OGxAQGzcmICQ3LTAsLTQ2LywvLCwtNDIuLCwsLDQ3LCwvLC8sLCwvNCwvLCwsLCw0LCwsLDQwLCwsLP/AABEIANUA7QMBEQACEQEDEQH/xAAbAAEAAgMBAQAAAAAAAAAAAAAABQcDBAYBAv/EAEQQAAIBAwEDCAcGBQIEBwAAAAECAwAEERIFITEGBxMXIkFRkzVTVGFxs9IUMkJydIEjUmKRoTM0FkOC0RUkc5K0wfD/xAAbAQEAAgMBAQAAAAAAAAAAAAAAAQQCAwUGB//EADoRAAIBAgMEBwcEAwABBQAAAAABAgMRBCExBRJBYRQVMlFxgaEGEzNSkdHhIrHB8CNC8XI0Q2Ky0v/aAAwDAQACEQMRAD8Ak+cPl5tCy2hJDA6CNVjIBiDHtICd/wAa6+DwVKrSUpalOtXlCVkc31qbW9ZH5K1a6toc/qae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HWptb1kfkrTq2hz+o6XMdam1vWR+StOraHP6jpcx1qbW9ZH5K06toc/qOlzLR5sNv3F/ZvLcFS4mZAVUKNISM8B72NcrG0IUqm7HuLlCo5xuyq+d/0tL+SL5YrrbO+AvMp4rtnGVeKwoBQCgFAKAUAoBQCgFAKAUApcCgFAKAUAoBQCgFAKAUAoBQCgFAXnzHejZP1Mny4q4O0/jLw+50sL2Cv+d/0tL+SL5YrobO+AvMrYrtnGVeKwoBQCgFAKAUAoBQCgPSCMe/ePfvxu/cH+1QmmLHlSDJbxa3C6lTJxqckKPzEA4HvrXVn7uDkot24LV+GhlFbzsWXyN5vpEkd7kxNG8EkadG+v/VGksDgfgLcP5q+c7f9sKU6caeFUlOM4uW8rdl3tr8yX0OrhsE4tuXd+5yG3eR9xYoGnktxn7qrKSz/AJV07x7+Ar1mzPaLC7SqbmHhN21bSSXi7/kp1sJKkryaOfrvFQUB6ykYyCMjIyOI4ZHu3GoTT04EtWPKkgUAoBQCgFAKAUAoBQF58x3o2T9TJ8uKuDtP4y8PudLC9gr/AJ3/AEtL+SL5YrobO+AvMrYrtnGVeKwoBQCgFAKAUAoBQE3yd5NSX5KxTQBx/wAuR2ViPEAIQw+B3d9cTa23KezEpVqU3F/7RSav3PNNPxWfAs0MM63Zaud1yh5u5JLe1WFoVeCIpKzkqrZOssCFO7WZDv8A5q8Vsr2yp08ViJ14ycakk4JWbX+tmrr/AFUVl3HQr4FyhFR4FY31uInKCSOTH44ySp+BIGfjwr6ThqzrU1UcHC/CVr+aTdvC9+85M47rte5greYFhcneWcOzLGKJQZpXYySKHwsSsfug7+1pAOkbsk5wePgdrezNfbG0KlaTVOEUoxds5NLVrLK+V3m0lbI6lHFxoUlHV/sc7y5vYbm7+0QuWSZEbDHtRso0lCPw4xnw7W6u/wCzeFr4TBdFrxtKDautJJ5qSfHW3flmVsXOM578Xk/Q5+u+VCe5Ocl3v8iKeBZBkmORnVseIwpDD4Zx31w9rbdhsy0q1Kbi/wDaKi14PNNPxWfAs0MM6vZkr9x3HK3kAZI7cwyQoLeARStKxUEJvDZAI4lySccRXith+18aVWsq0JSdSe9FRSbzyta64KNrX4nQxOC3lHdaVlxKuu4VRyqusgBxrTOk/DIBx78V9MoVJVKanKLi3wdrrxs2vU5E4qLte5iraYigFAKAUAoBQCgFAXnzHejZP1Mny4q4O0/jLw+50sL2Cv8Anf8AS0v5Ivliuhs74C8ytiu2cZV4rCgFAKAUAoBQCgFASnJeSJLuKSZtMcTdKxGcnR2lVQOJLaRjwJrmbZhWq4KpSoRvOa3V3LeybfJK78dMzfhnGNRSk8kdntDl9FfwXFvKhhEinoH1Z3rhlEuOGWA3jI34PDJ8hhPZKtsvEUMXRlvuL/WrWyeTcO+yejzyutbF+WNjVjKDy7iuK+hHJFAKAUAoCY5JXUMF2k05OiHMmFGWdgMKq+/UQd+7ANcnblCvicFPD4dfqnaN3ok9W/JWyzu1YsYaUYVN6XA6fa3LqPaFrcW88fRFhrgZW1DKEOqP4E6cZ4druxmvM4H2UqbKxdHFYee+llNPJ2lk5R5K97a5avQuTxka0JQll3HAV7w5YoBQCgFAKAUAoBQCgLz5jvRsn6mT5cVcHafxl4fc6WF7BX/O/wClpfyRfLFdDZ3wF5lbFds4yrxWFAKAUAoBQCgJDk9ss3d1FADjpGwTjOFALMf/AGg1z9qY+OAwlTEy/wBVp3vRL6s20KXvJqJpTxMjsjDDIxVh4FTgj+4q7TqRqQU46NJrweaNcouLsz4rMgUAoBQCgFAKAUAoBQErsfYj3MF1KvC2jWT45bf/AGRZD8QK5eP2pDCYjD0Zf+7Jrwy//Tivqb6VBzjKXcROa6hoPaAUAoBQCgFAKAvPmO9GyfqZPlxVwdp/GXh9zpYXsFf87/paX8kXyxXQ2d8BeZWxXbOMq8VhQCgFAKAUB6rEEEcQcjdn/HfUNJqzCdi4ebS+hnheZ7a3ieE9GZ0iSPXkZOcAaTjTnfg57uFfI/a/CV8NXjh6dec4zz923KVracXfjbircdTu4KcZx3nFK3HQhedG8ht5eijtLcPKvSvcNAjM2pmB07tzZG9jk7/3rs+xmGrYqj7+riJuMHuqmpSSVkrXz0s8ksu/uNGOqKD3VFZ8St6+iHJFAKAUAoBQCgFAKA2LC9eCQOmkkdzoHUjwZTuI/wD26q+Jw0MRTdOd7Pim01zTWf8AczOnNwd0XtyYvIZLSF3ihga5B/hDSBJx4DA1ZQZxvwDXxDbOHxFLG1acKkqipPtO73dNXnazyvldo9DRlFwTaSvwKp5ebUZ7mSAQxQJC5XTHGoLY4MzYBORvAGBv7+NfUvZrAxp4SGJdWVSU0neTbSvqkrtZPJvXw0ORjKrc3C1kjl69KUhQCgFAKAUAoC8+Y70bJ+pk+XFXB2n8ZeH3OlhewV/zv+lpfyRfLFdDZ3wF5lbFds4yrxWFAKAUAoBQCgNqTaMrQLBqIiUltA3BmJzqb+Y8Bv4AbqqxwdGOIeJ3f1uyvxSXBdy45avU2e9lu7nA9utpSyxxxyMWWLUIy28qGxlc969kYB4d1KOCo0Ks6tONnO29bRtXzt355vjxEqspRUXwNSrRrFAKAUAoBQCgFAKAUBs3t/LMytIxJQKqdwRVwFVB+EDA4fHjVbD4Sjh4OFONk22//k3q5d7fM2Sqyk7tnl/eyTvrlbU+FUseLaRgFj3nAAzx3VOGwtLDQ93SVo5u3BXzdu5Xztp3ETm5u8jXqwYCgFAKAUAoBQF58x3o2T9TJ8uKuDtP4y8PudLC9gr/AJ3/AEtL+SL5YrobO+AvMrYrtnGVeKwoBQCgFAKA9VSeAJ3E7hncAST8AAT+1RKSirt/15L6vIJN6HlSBQCgFAKAUAoBQCgFAKAUAoD1VJ3AE7idwzuAJJ+AAJ/aolJRV2/68l6hJvQ8qQKAUAoBQCgFAXnzHejZP1Mny4q4O0/jLw+50sL2Cv8Anf8AS0v5Ivliuhs74C8ytiu2cZV4rCgFAKAUB9wKpYBm0qTgtpLaR44G8/tWFSUoxbirvu0v5kxSbsy0+QvIZI5PtDTRTxNE6J0YOMv2Scn+nWMe+vmXtL7VSqU+ixpSpzUot71v9c162d9MjsYXBqL373RyPKfkeNnr/EuYix+5GqsXYeJHBR7zur1ex/aLrSX+KhJRWsnbdXLm+Sz7ynXwipK7l5HL16UpCgFAKAUAoBQCgFAKAUBkt1UsAzaFJwW0ltI8cDef2rCpKUYNxV33aX5XeRMUm7Nlqch+QyRsZ3minikheNejyQdfZY5P9Oofua+Ye0ftVKrBYaFOVOcZKT3rf65r1s78sjsYXBqL3m7po43lNyRGz1/iXMTOfuxqra2HiR+Ecd58N2a9fsf2h60l/ioSUVrJ23Vy5vkvMpV8KqSzln3HM16MpigFAKAUAoC8+Y70bJ+pk+XFXB2n8ZeH3OlhewV/zv8ApaX8kXyxXQ2d8BeZWxXbOMq8VhQCgFAKAUB2uwOWSbNs0igQSTSOZZmbIRckKFHeW0Ku/gCe/fXjdp+zU9rY+VbEy3acUowS1fHefBLeby1aXA6NLFxo01GOb4kRyz2nBeXAuIgVMqL0qHirp2ePBgVCYI8O6ur7P4HEYDDPCVndQb3ZLjF56cGne6+hoxVSNWSnHjqQNd0qigFAKAUAoBQCgFAKAUAoDtth8tE2dZxxW6CSV3MszNkKMkDSO8toVRngD414zaXszPa2OnXxMt2CW7BLNu3+z4JbzeWrXcdGli40aajFXfEhuWW0YLu5+0Qgr0qKZUbikijQfcVKhMEe/hXY2BgsRgcJ0StnuN7slo4vPyabaa/dFfFVI1Jb8eJBV2ysKAUAoBQCgLz5jvRsn6mT5cVcHafxl4fc6WF7BX/O/wClpfyRfLFdDZ3wF5lbFds4yrxWFAKAUAoBQCgFAKAUAoBQCgFAKAUAoBQCgFAKAUAoBQCgFAKAUBefMd6Nk/UyfLirg7T+MvD7nSwvYK/53/S0v5Ivliuhs74C8ytiu2cZV4rCgFAKAUAoBQEryU2WLy8ih/CzZfHcijU3wyBjPiRXK23tDoGBqYhapfp/8nkvXPwN+Ho+8qKLNC+tzDK8T/ejdkPxUkf/AFV/DV4YijCtDSSTXg1c1zg4yafAw1uMBQCgFAKAUAoBQCgPVUngCfgM1DklqEmyf2Bybe5t7uXDAwRBkGD2mzqIHj2EYY8WFcLae2oYPFYajdf5JNPkrWXh+pr6MtUcO5wlLuIExsBkg4+BruKcW7JlbdZ81kQKAUAoBQCgFAXnzHejZP1Mny4q4O0/jLw+50sL2Cv+d/0tL+SL5YrobO+AvMrYrtnGVeKwoBQCgFAKA9UkHI3EbwR3VDSaswnYt7m95TytZyyXsiiKFljWV9zMcZKt/MQCmO8576+T+1Ww6UcbTo4CD35ptwWiV7JruTzvwVuB28HiG6blUeS4kdzp8obheijgdRbzx6xJGd8mDgrqH4cFOHHVvroexeyMNJTq4iLdWnK27LSOV07d+uulsu814+tJJKOj4lY19JOQKAUAoBQCgFAKAUBms7ySBxJE7I67wynBH/ce47jWnEYeliKbpVoqUXqn/fXVGUJyg7xZemxeUqC2tTeSxJPcKGVfu6gclTj8OV07zgZOB3V8S2jsOo8XiFgKcpU6Ts3ra2q52d9Lu2b7z0NOutyPvHmyrucLa93LeSwzthInISNchccVYjvYqQcnxOMV9M9ltnYKhgadfDx/VNJuTzd+KvwSd1ZeZycbVqSqOMtEctXpykKAUAoBQCgFAXnzHejZP1Mny4q4O0/jLw+50sL2Cv8Anf8AS0v5Ivliuhs74C8ytiu2cZV4rCgFAKAUAoBQGV7h2RULEohJVc7gW4kDxPjWuNGnGbqJfqdrvi7aK/dyMnNtW4HhuHKCMsSisWVc7gTxI8M7s444oqMFUdRL9TVm+LS0v324dwc21u8DHWwxPuSFlCkggOCynxAZkyP+pWH7VhCpCblGLzi7Pk7J/s0yXFpJvifFZkCgFAKAUAoDLPbumnUCNah1z3qSQD8Mqf7Vrp1oVN5Qd912fJ5O3qjKUHG1+JirYYn3cTPIxZ2LMeJJydwwB8AO7urCnShSjuwVl3Ilybd2ezTu5BdixACgk5OBwGfACop0oU01BWvnl3vV+YlJy1MdbCBQCgFAKAUAoC8+Y70bJ+pk+XFXB2n8ZeH3OlhewV/zv+lpfyRfLFdDZ3wF5lbFds4yrxWFAKAUAoBQCgFAKAn+S2xrW8fo5LkwSk4UNEGV/AK2odr3Hj3ZrhbZ2ljMBD31Kh7yC1s7Nc2rPLmtOJaw9GnUycrMsXlRyJtmtYA84hW0jKGRkB1A6d7DIwSwz8WNfPtje1GKhjKzhS95KtK6ino89MnlbLwVzp18JBwV3ZRKjv0iWQiF2dBwZ00FvfpycD47/hX1bDSrSpp14qMuKT3kvOyv+3ccWainaLujXqwYGa0tHmbTGCW0u+B4Ihc/4U/vWmviKdCG/UdldLzk1Fer+mZlCDm7Iw1uMRQHR8lNjWV4wiluHhmJwoKKUfJ3BWz973Hj3Zrz+29p47Z8HWpUVUprXNpx721bTmtOJbw1GlVyk7MsLllyRsjBC8sxgjtYhFqCg6lGkKPEnIOAOJY14H2f9osdHEVadGl7yVWW9a9rPO78LWu3okjpYjDU3FOTtYqC8EXSN0Rcx57JcAMfeQNw+FfWKDqumnWSUuKV2l4N6nEnu3/ToYa3GIoBQCgFAKAUAoBQF58x3o2T9TJ8uKuDtP4y8PudLC9gr/nf9LS/ki+WK6GzvgLzK2K7ZxlXisKAUAoBQCgFAKAUBI8nruKC5jmlUssR6QIOLOu9BnuGrBz7u+udtXD1sThJ0KLs5/pu+CfafPK6S73qjdQnGE1KXA6Sfl/JdRzw3aKYplIQou+FuKH+tQwU+PHHcK89T9kaWCq0cRg5NTpv9V9Jr/b/AMW02lw4PvLTx3vFKM1k/Q4qvZHPPqIrqGsMVz2gpCnHuJBAP7GsKm+4vcaT4XzV+auv3Jja+Zb/ADc7B2eM3VtJLJlTEyzBcxk6WIICjtYx3kYPvr5N7WbW2nlg8VCMbNSTjf8AUldJq7eV+SdzuYSjS7cDiuWmxNnWLNFFJcSTjBKkpojBwQGOjJOCNw/cjv8AZez+09qbRgq9aEI0+/PelbJ2V7LPi/Jd1HFUqNLJXucnXqigSnJraMdrcrO6l+iDMiDdqfGFye4DOc7+Fcza+DqY3Cyw1OW7v2TfdHV2XFvTzN2HqRpz3nwJy45dzXUM8F2qskwJQouDCwwUwPxIGC8TnjvPCuLS9lKGDr0cRgm1KHau776eUr9zs3oraZLUsvGucXGosn6HH160oCgFAKAUAoBQCgFAKAvPmO9GyfqZPlxVwdp/GXh9zpYXsFf87/paX8kXyxXQ2d8BeZWxXbOMq8VhQCgFAKAUAoBQCgFAKAUAoDpLTlhPbWsdva/wtJMkkmAWdy2cAHICgaR4nHdwPna/s5hsXjJ4rGfrut2Mc0oxS+rd7vuV+/MuLFyhTUIZd5p8ptt/bpEmZAkugJLp+6xUnDDvBIOMe4b6ubI2X1bSlQhK8Ltxvqk9U+/PNPma8RW961K2fEh66xXFAKAUAoBQCgFAKAUAoBQCgLz5jvRsn6mT5cVcHafxl4fc6WF7BX/O/wClpfyRfLFdDZ3wF5lbFds4yrxWFAKAUAoBQCgFAKAUAoBQCgFAKAUAoBQCgFAKAUAoBQCgFAKAUBefMd6Nk/UyfLirg7T+MvD7nSwvYMfLTmzl2hePcLcJGGCDSYixGlQvHUPCmGx6o01Ddv5irh9+V7kH1LTe1x+Q311v62Xyev4Nf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HUtN7XH5DfXTrZfJ6/gdD5jqWm9rj8hvrp1svk9fwOh8x1LTe1x+Q31062Xyev4HQ+Y6lpva4/Ib66dbL5PX8DofMdS03tcfkN9dOtl8nr+B0PmOpab2uPyG+unWy+T1/A6HzO/5BcmW2ZatC0gkLStJqCFeKouMZP8v+a5+KxCrz3rWLFKnuRsdNVY2igFAKAxzzpGNTsqjIGWYKMsQoGT3kkD4mpSb0IbsZKgkxwTpIMoysMlcqwYZUlSMjvBBGO4ipaa1CdzJUAxxzozMqspZCAwDAlSQGAYdxwQd/camzQuZKgCgFAKAUAoBQCgFAKAUAoBQCgFAKAUAoBQCgPDQHtAKAUAoDm+cD/ZD9TZf/LhqzhfieUv/qzGeh0lVjI4XZG12s9nGRYzITtC4iCA4LdJfyR9nO7Pa791XqlP3la17fpT+kUzXe0Sabal5BJD9pjh6OeQRZikYmJ2BKg6lHSKSMahpOSN3HGhU4ST3W7rPPj9ibtany22ooGv5GjCi3ePWyLl5iYImXPi/aVR8BU+6lLcSevpm/8ApG/ryMd1tbaFvCbieCHolGuWOOVmkiQb2YMVCylRvKgLwOCd2ZjTpzluRbvwfBv+BvSSuzLebbnN59mt40bNuk/Su5CKGd03gDLHsjAHHfkjG/GNKPu9+T42sHJ71kfdjtx1a4ju1RGto0mZ0YlGicSEOMjKkGKQFTngDk53JUk1Fwzvl5/1kqWtzWG19o9D9p+zxdHp6ToOkbp+jxnOcaOl079HDO7VWXu6W9ub2ffwv9ufoLy1OitbhJY1kQ5R1V1I71YAg/2NV2nF2ZkndXIZ9qXM00sdqkWiAhJJZmbBkKhtEarvOFZcsSME4AODjd7uEYpzevBdxjvNuyMLcpXW2kdogs8FxDbzR69ShpJIlDK+AWUpMrDcOODjfU+4W8knk02n4X/lWIc7K5Jbf2mbaJXChtU1vFgnG6aZIif215/atdKnvu3Jv6K5m3Yj59tXL3sltBFGeiELvJI5VVSTVuwASznScDcNxyRuzsVKKpqcnrfLw/gx3nvWR7FtW7uXl+ypCIonaISTM38V0OlwiqOygYEajnJB3Y4w6cIJb7d3nlw7hdvQ17vlaY7NpzCeliuI7aaANqKu0qIQjbteVcMucZDDOM7s44a9Tdvk02n5f25Dnlc+7/bF9ax9PcQw9AuDMscrNJChO98lQsoXiQNO4HGaxhTpze7Fu/Dn9id6SzZubR2rMbgW9siNJ0YlkeRiEiRiVXIAy7MVbA3blJJG7OMaa3d+by0XMlt3shs3a0vSSw3EYWWJBKDEWdZY2LAMgIBDAqQU34yN5zSdONlKLyeWfB/3iQpPRkfdbcv4rVruSCFYkTpnhMjCZYwNRy2NPShfwYxndq762RpU5T92nnpfhf7c/QXlqdSpyM+NVTM9oBQCgFAeGgPaAUAoBQENyv2dJc2bpFgyAxyxgnAZ4pElVSe4EoBn31uoTUJpvTNPzVjGabWRqjlhDp/0bvpfUfYpter+XVp0cfxatPfnFZdGlfVW77r/AL6XMfeIjotkTxbPtkdCZTew3Eqp29BkvOncZHcmo5PDs5rY6kZVZNPKzS8lZfUhp7q8UTPKiB3FtpVm03kDNpUnCgnJPgB41potLev3MymtCI2hsiacbTVFIZ5reSHWCqyNFDbuAG71Lx6Se7f4VujUjH3bfc0/Nv8AhmG63veX8GXa23zc20kEMFx9pmjaLo5LaRFiLgqWkkK9HoXOcqx1Y7Ociop0dyalJrdWeqz8Fr6eJk5XVuJt7MsWiv23NoWxtog5U4JSSfIzwzgqce8VhOalSXfd/wACKtPyRqbV2RJc3G0I8FVuNnwQpIVOnUWuwQDwJGtSR7x41nTqqEKb7pN/sS03cjVkteh0myujd6dP2fRPpMmMY6b/AEujz+PVjH9qztPevvrd78tPDW/I15W0zO22bbiKGOMKqhERNKZ0rpUDC536Rjdmqc5b0mzctDjjaW9tcXAu4ZisszTxSxRzSqwcKSjCPOh1YNxAyCMZ34t3lOEdxrJWadl+5qsk3cySbOd7C4aG1MRaaKaOMk9LMsEkTguGPZdhGwCneBpzg5AhTSqJSlfJrkr3+5LjeOR7yj2x9sjhjt4bh/8AzVm8pa1liESpcRsSdajUcgZC5wMk4AqaNP3bbm1pK2ad8mS5X0RN7MhcX94xVgrLbBWKkBtKvnB78E/5rRNr3cV4krtMi9kX42cslvPHPgTTyQyR20kyypLK0w3oraXBkKkNg9nIyDW2pD3zU4taJPNK1lbj4EJ7uTInbNvOllLOY9MtztG0njhcgEYmtoo1c8FZhEpPhqx3Vtpyi6ijfJRav5Nv9yHfduSnKDa3221ktYIbjprhDCwktpI1hD9l3kkZQmFUk9knUQMZzWqlT91NVJNWWeqd+7LX7EyldWSzMe2LCKG+M08UskEsEUYeJZHMTxNJudI+1pZXHawQCpzjNTTm5U92LSab1tne3f3WIaSd2fVnEWF1LY2xjYW7R28swdXlkIZsBJN6xhgm9gMnPcMmJNJxjUlfPNLgvFcQuLSITbNpbT2E0cVveXF2YJP9xFOWSTQcsWkHRhgd4CcSBpFb6cpwqqTklG60tp5Z/XzMcmtLssXZ84kiRlDAMoIDIyN+6sAy/uK58laTTNy0NisSRQCgFAeGgPaAUAoBQCgFAKAUAoBQCgFAKAUAoBQCgFAKA0NsbMW5RUYlQssM2R4xSrKB8CVFZ05uDuu5r6qxDVzfrAkUAoBQCgFAKAUAoDw0BocoGItLggkEQSkEHBB0NwNZ085rxRjLRnO7F2HYPbQs7yF2ijZidoTjLFATu6XdvzW+pVmptJLXuX2MIxi1f+WTF1tKKzWKCJJZnZSYoo26Ryi4y7O7ABRqHadt+QBk1rjB1LybSXF8PT+EZ3UbIy7M24szPG8ckM0ah2ilC6tJyAysrMjrkEZUnB44qJ0nGzTunxX9uFLOxGQctEkgW4jtrp7coJGlVI8IMZPYMgd9O/OhWG44JxWx4VxluOSv3Z/a31ZG/lclNpbdhgjjftSGYgQxxDU8pKl+wMgY0gksSAAN5Fa4UpSbWltb8CXJIgdo7daS7sYmint5DcljHIV/iRi2uMkMjsjgNoyM5BKkjhW+FFKE5Jpq2vc7rvszFyzSJe75RYleKC3nuWiwJTF0arGSA2ktI6Bn0kHSuSMjOMitMaP6VKUkr6Xv/CZlvZm/snacdzHrj1bmZGVlKsjqcMrqeDA/9xkEVhODg7MlNNGDa+2RAyRrHJNNIGKRRaclU06mLMyqqjUu8niwxmsqdLeTbdkuLDdj42ft+KUS61eB7cBpo5tIMakFg5KsylCFbtAkdk94NJ0WrWzvpbj/ADcjeXE0f+LVCiV7a6S2OD9odEChTwdo9fSonvKDA3nArPo+e6pK/dn++nqRv8iQ2tttIGRFSSaaUExxRBSxVcZYlmVUQZXtMQMkAZJrCFJyu72S4slysfGzdtpcNJE0csM0ahnilChgrZAdWVmV1JVhlScEYOKTpOKUk7p8QpXyNWy21BDY2roJnE0cS28Zw80mqPWActjVpBJJOBgkms5UpOpJOyte/chdJGzs7bvSTdDLBNbylGkRZejIdVKhijo7qSCy5BIPaG6sJ0rR3k01yv8AzYKWdiP2DtRIbS4lnc6UvLwZOXP+6kRVUbyTnSAo9wFbKtNynGMVwX7EReWZuW/KPMiJNbXFuJW0xPKIyrMQSFJR2MbHBwHxnhx3Vg6OTcZJ21tf+behO93onK0mRz0nKkHU0VtczQoWVp4lQrlSQ2hS4klAIO9FOcbs1YWH4OST7nf/AIvNmG/fQkRtiEm3CnWLoExMuCpATpMk54Fa1e7kr34amW8sjLcbQRJooSG1SrIykAYAj05yc/1ioUG4uXd/IvnYjNmcqI7mUpFFMVR5Y5ZSqrHE0TOuHYtvLaMgLkgMpOnNbZ0HBXk1wsuLuYqabsjD/wAXKUMq2101sMn7QqIVKj8ax6+lZO/IQ5G8ZFT0d33XJb3d/F9L+Y3uRt7T5S28BhB1OblWaHol19Jp0EBd+8kOCO7AJJAGaxhQlJN92vIOaVuZ82XKENMsM0E1vJIGMQm6MiTSMkI6O66gN+kkHAJ34NJUbR3otNLW18vrYlSzsLzlDpleKG3nuWjx0vQ9GFjJAYKWkdAX0kHSuSARnGRlGjeKlJpX0vf+LjezMv8AxFb/AGU3JLBFJRlKHWHDdH0Zj+90mvdp7yd1R7mW/ucf47/AKSauYIOUnbRZ7a4txKwSN5ejKsx4KSkj6GPcGxk7uO6snRybjJO2tr/yl6De7ycNaDIj+Uf+zuP/AEJvltWdLtx8UYy7LInk/wAmdnvaW7NaWpLQREk20ZJJRSSTp3mt1WvVU5Leer4swjThZZHheO12rmTSkc1pFDAThVDQySs0Y7gSsiEDvCnwpZzo5aptvztn6GWSkfM86T7TVoSGW2tLhJnU5AaV4SkZI/FiNzjuGPEVKTjRtLi1byvd+ovdn3yWGNiW/wChj+SKjEf+ol4v9yV2SKsZ0gOyJ5SFh+xGDWxwqSSR2zJqPBdQjcZPfgd9bZpy97GOt7+Svf8AcwjpF8jd5R7Sge/2dEjK8i3LO2k6tANrcABiPuljwHfoPhWFGElSqSelv5RLkrpGbkrdxwG6gldUlS6uJmDsFLRyyNIkgzxXQwGRuBQjurGvFy3ZRWVkvNKzRMXa5l5IOJZLy4T/AEZ7gNE3c4SCKJnXxUujYPeFz30xGShB6pZ/Vuwjq2fPKZYGurdXllt5isvQXCMirxTVC2oFWLAKdLKfuEjBFKLkoSaSayuvrn/e8SSuiG2nLcXEO0LUMl00dvGwkjQIz5LkwSYJUvpXuxukG4d+2CjCUKnZu/6/D7GLu00Tm2OUVm9g8iyJIssTJGikFpGdSojVOJck408QePCtNOjNVUrWt6c/AmU47tyO2UPsd7CtywBk2fbQRuxwplgaQyIG4aiHU479J8K2T/yU3ucJN+Ttb9hHJq/cTkW1YZriSOIB2ii/iSrghCx3RFv5sAtjuGM8RWh05Rim+PD+TK6ucxsq/dLLZEKukPTWy/x3QMUKQJhI89kSPqO853I241aqQTqVZa2ennq+SML6IzWsiLte3X7XJcsILpWLmLCMWtyEXo0VQ5AJxvbGO7FYyu6Enu2zXfzzzuL/AKlmaF4jfYDJrZEh2vcSyuiqxRFu5gXwysuEZlY5BwEJ7q2Rf+S1s3FJfRfvoYtO3mSO04Y26BH2jc3HSzQtHFGLQlykiyB8rEpEa6QxYEbh7wDrhJq7VNKyd3+rird+pk7ZZnZ3CkowU4JUgHwJG41TWptZX/JjEez49e05rf7PGIpoitoOgeMaWQhoS24jcSSSCDk5q/Xd6rtTTvmn+rO/mao6am5a9HbpstiZUi1yjVcBUdTNFIyCTGFQknAG7uHGsJXm6i48uT4DTdN692lFJta0jjYMUiui5U5C5EWAT/MQM444394rXGDVCTfev5JbTmvM19j2bS7Ju4490ksm1EU8O01xcKDn+1ZVJqNeMnot39kTa8WSGzuUdktgkpkRESNVZCQGRlAUxFOPSAjTpxnO6sJ0KnvHG2f9z8OYUlunNWbCx/8ABhdDRot50ctwhLJCBrP4QMhc8BqqzL/L71w4teev/TX2XG/Mn+UF3HPdWUMTK8iXAuGCkN0cSRSKWbH3QS6qPHV7jVelFxhOT0tbxd1/0zk7tJEVsW3ZZbuNr+a3kW6nlMYW3AMcrmRJFMkTMylCBnJAKkbsVuqSTUWoJqyV89VqsmQuOZrlY1t1ukknmhXaSXE0sqx4kRYxAZYwiqOhVtDasf8ALZuGCZu3LcaSe7ZJX8bZ8eHnYi2V+ZOcsL6KeCOCJ0klnmtzEqMGOEmjkaTdwRVUnVw4eIrRh4uMnKWSSd/pa3mZTaasjqDVY2BlBGDvB3EUAVQBgbgNwAoDHcW6SKVkVXU8VZQwPxB3VKbTug1c8trWOJdEaKijgqqFA/YbqOTbuyEktDIsYA0gDGMYxux4Y8Kgk+XgRl0FVKYxpKgjHhjhipu73FjFbWEMShY440UHUAiKoBxjIAG44J31LnKTu2QkkLzZ8M2Olijk07xrjV8fDI3UjOUey7BpPU2FGBgcBWJJjuraOVSsiK6nirqGB+IO6pUmndENX1FtbRxKFjRUUcFRQoH7DdRybd2EraGJdnQCQyiKMSHjII11n4tjNTvytu3yFle5lubaOVSsiK6nirqGB+IO6oTad0S1c8trWONQkaKijgqqFA/YbqOTbuyEkjyazidOjdEZNw0MgK7v6SMUUmndPMWR8pYQqFAjjAQ5QBFAQ+KjHZPwqd6T4iyM6oBuAAySTgd541iSa9rs6CIlooo0LfeKRqpb4kDfWTnKWrISS0NqsSTVm2bA7iR4o2kHB2jUsPgxGRWSnJKyeRFlqZp4VdSrqGU7irAEH4g8ahNrNEmO2sYYgBHGiBc6QiBQM8cADdmpcpS1ZCSWhmRAowAAN53DG8nJ/wA1iSa7bOgMglMUZkHCQxrrH/VjNZb8rbt8iLK9yK2qoO0rMHeDDeAg9/8At63Q+DLxj/JhLtrz/gl7OwhhBEUccYJyQiBMnxOBvrTKUpau5mkloeXmz4JsdLFHJp4a41fHwyN1IzlHR2DSepsBQBgcOGKxJNe12dBES0cUaFvvFI1Ut8SBvrKU5SybISS0Ng1iSf/Z"/>
          <p:cNvSpPr>
            <a:spLocks noChangeAspect="1" noChangeArrowheads="1"/>
          </p:cNvSpPr>
          <p:nvPr/>
        </p:nvSpPr>
        <p:spPr bwMode="auto">
          <a:xfrm>
            <a:off x="0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pic>
        <p:nvPicPr>
          <p:cNvPr id="23566" name="Immagine 23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214313"/>
            <a:ext cx="15573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Goccia 17"/>
          <p:cNvSpPr/>
          <p:nvPr/>
        </p:nvSpPr>
        <p:spPr>
          <a:xfrm>
            <a:off x="4919073" y="2909887"/>
            <a:ext cx="1428750" cy="857250"/>
          </a:xfrm>
          <a:prstGeom prst="teardrop">
            <a:avLst>
              <a:gd name="adj" fmla="val 123525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Legge 92/12</a:t>
            </a:r>
          </a:p>
        </p:txBody>
      </p:sp>
      <p:sp>
        <p:nvSpPr>
          <p:cNvPr id="21" name="Ritaglia angolo diagonale rettangolo 20"/>
          <p:cNvSpPr/>
          <p:nvPr/>
        </p:nvSpPr>
        <p:spPr>
          <a:xfrm>
            <a:off x="5419135" y="2124075"/>
            <a:ext cx="2571750" cy="571500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800" dirty="0">
                <a:latin typeface="Century Gothic" pitchFamily="34" charset="0"/>
              </a:rPr>
              <a:t>Programmazione </a:t>
            </a:r>
          </a:p>
          <a:p>
            <a:pPr algn="ctr">
              <a:defRPr/>
            </a:pPr>
            <a:r>
              <a:rPr lang="it-IT" sz="1800" dirty="0">
                <a:latin typeface="Century Gothic" pitchFamily="34" charset="0"/>
              </a:rPr>
              <a:t>2013/2020</a:t>
            </a:r>
          </a:p>
        </p:txBody>
      </p:sp>
      <p:sp>
        <p:nvSpPr>
          <p:cNvPr id="25" name="Goccia 24"/>
          <p:cNvSpPr/>
          <p:nvPr/>
        </p:nvSpPr>
        <p:spPr>
          <a:xfrm>
            <a:off x="4847634" y="4695825"/>
            <a:ext cx="1857375" cy="1109662"/>
          </a:xfrm>
          <a:prstGeom prst="teardrop">
            <a:avLst>
              <a:gd name="adj" fmla="val 123525"/>
            </a:avLst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DM 30 giugno 2015</a:t>
            </a:r>
          </a:p>
        </p:txBody>
      </p:sp>
      <p:grpSp>
        <p:nvGrpSpPr>
          <p:cNvPr id="23568" name="Gruppo 26"/>
          <p:cNvGrpSpPr>
            <a:grpSpLocks/>
          </p:cNvGrpSpPr>
          <p:nvPr/>
        </p:nvGrpSpPr>
        <p:grpSpPr bwMode="auto">
          <a:xfrm>
            <a:off x="6904235" y="3611563"/>
            <a:ext cx="1827864" cy="882918"/>
            <a:chOff x="6882008" y="4410306"/>
            <a:chExt cx="1047696" cy="798122"/>
          </a:xfrm>
        </p:grpSpPr>
        <p:sp>
          <p:nvSpPr>
            <p:cNvPr id="28" name="Goccia 27"/>
            <p:cNvSpPr/>
            <p:nvPr/>
          </p:nvSpPr>
          <p:spPr>
            <a:xfrm rot="15979479">
              <a:off x="7006795" y="4285519"/>
              <a:ext cx="798122" cy="1047696"/>
            </a:xfrm>
            <a:prstGeom prst="teardrop">
              <a:avLst>
                <a:gd name="adj" fmla="val 12352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6887740" y="4553111"/>
              <a:ext cx="938996" cy="36970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8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D.Lgs</a:t>
              </a:r>
              <a:r>
                <a:rPr lang="it-IT" sz="18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 13/</a:t>
              </a:r>
              <a:r>
                <a:rPr lang="it-IT" sz="18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13</a:t>
              </a:r>
              <a:endParaRPr lang="it-IT"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cxnSp>
        <p:nvCxnSpPr>
          <p:cNvPr id="31" name="Connettore 2 30"/>
          <p:cNvCxnSpPr/>
          <p:nvPr/>
        </p:nvCxnSpPr>
        <p:spPr>
          <a:xfrm rot="10800000" flipV="1">
            <a:off x="4243388" y="785813"/>
            <a:ext cx="1543050" cy="4476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Gallone 35"/>
          <p:cNvSpPr/>
          <p:nvPr/>
        </p:nvSpPr>
        <p:spPr>
          <a:xfrm>
            <a:off x="4406491" y="1928813"/>
            <a:ext cx="500062" cy="4071937"/>
          </a:xfrm>
          <a:prstGeom prst="chevron">
            <a:avLst>
              <a:gd name="adj" fmla="val 5290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20" name="Gruppo 26"/>
          <p:cNvGrpSpPr>
            <a:grpSpLocks/>
          </p:cNvGrpSpPr>
          <p:nvPr/>
        </p:nvGrpSpPr>
        <p:grpSpPr bwMode="auto">
          <a:xfrm>
            <a:off x="6904234" y="5497119"/>
            <a:ext cx="2060472" cy="848522"/>
            <a:chOff x="6799157" y="4410306"/>
            <a:chExt cx="1214446" cy="798122"/>
          </a:xfrm>
        </p:grpSpPr>
        <p:sp>
          <p:nvSpPr>
            <p:cNvPr id="23" name="Goccia 22"/>
            <p:cNvSpPr/>
            <p:nvPr/>
          </p:nvSpPr>
          <p:spPr>
            <a:xfrm rot="15979479">
              <a:off x="7006795" y="4285519"/>
              <a:ext cx="798122" cy="1047696"/>
            </a:xfrm>
            <a:prstGeom prst="teardrop">
              <a:avLst>
                <a:gd name="adj" fmla="val 123525"/>
              </a:avLst>
            </a:prstGeom>
            <a:solidFill>
              <a:schemeClr val="accent2">
                <a:lumMod val="40000"/>
                <a:lumOff val="60000"/>
                <a:alpha val="59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800" b="1" dirty="0">
                <a:solidFill>
                  <a:srgbClr val="89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6799157" y="4553111"/>
              <a:ext cx="1214446" cy="3697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8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Decreto NQF 1/20</a:t>
              </a:r>
              <a:r>
                <a:rPr lang="it-IT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1</a:t>
              </a:r>
              <a:r>
                <a:rPr lang="it-IT" sz="18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77603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Format_Presentazione_ISFOL">
  <a:themeElements>
    <a:clrScheme name="Colori ISFOL">
      <a:dk1>
        <a:sysClr val="windowText" lastClr="000000"/>
      </a:dk1>
      <a:lt1>
        <a:sysClr val="window" lastClr="FFFFFF"/>
      </a:lt1>
      <a:dk2>
        <a:srgbClr val="E3E3E3"/>
      </a:dk2>
      <a:lt2>
        <a:srgbClr val="B2B2B2"/>
      </a:lt2>
      <a:accent1>
        <a:srgbClr val="8D8D8D"/>
      </a:accent1>
      <a:accent2>
        <a:srgbClr val="727272"/>
      </a:accent2>
      <a:accent3>
        <a:srgbClr val="656565"/>
      </a:accent3>
      <a:accent4>
        <a:srgbClr val="E27222"/>
      </a:accent4>
      <a:accent5>
        <a:srgbClr val="1E2B86"/>
      </a:accent5>
      <a:accent6>
        <a:srgbClr val="008E6D"/>
      </a:accent6>
      <a:hlink>
        <a:srgbClr val="0077B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Helvetica"/>
            <a:cs typeface="Helvetic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Format_Presentazione_ISFOL</Template>
  <TotalTime>1004</TotalTime>
  <Words>2083</Words>
  <Application>Microsoft Macintosh PowerPoint</Application>
  <PresentationFormat>Presentazione su schermo (4:3)</PresentationFormat>
  <Paragraphs>285</Paragraphs>
  <Slides>26</Slides>
  <Notes>14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43" baseType="lpstr">
      <vt:lpstr>MS PGothic</vt:lpstr>
      <vt:lpstr>MS PGothic</vt:lpstr>
      <vt:lpstr>Adobe Fan Heiti Std B</vt:lpstr>
      <vt:lpstr>Arial</vt:lpstr>
      <vt:lpstr>Calibri</vt:lpstr>
      <vt:lpstr>Calibri light</vt:lpstr>
      <vt:lpstr>Cambria</vt:lpstr>
      <vt:lpstr>Century Gothic</vt:lpstr>
      <vt:lpstr>Courier New</vt:lpstr>
      <vt:lpstr>Georgia</vt:lpstr>
      <vt:lpstr>Helvetica</vt:lpstr>
      <vt:lpstr>Segoe UI</vt:lpstr>
      <vt:lpstr>Times New Roman</vt:lpstr>
      <vt:lpstr>Verdana</vt:lpstr>
      <vt:lpstr>Wingdings</vt:lpstr>
      <vt:lpstr>Format_Presentazione_ISFOL</vt:lpstr>
      <vt:lpstr>Grafico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VALIDAZIONE dell’App. NF e INF</vt:lpstr>
      <vt:lpstr>Validation of non formal and informal learning: strategia dell’Unione Europea</vt:lpstr>
      <vt:lpstr>Presentazione standard di PowerPoint</vt:lpstr>
      <vt:lpstr>Come si manifestano i fabbisogni dei cittadini?  I risultati dell’indagine Isfol 2013/2015 sulle pratiche di validazione pre-sistema in Italia (ovvero condotte nei 5 anni precedenti) indicano le seguenti popolazioni prioritarie di potenziali beneficiari:  </vt:lpstr>
      <vt:lpstr>Presentazione standard di PowerPoint</vt:lpstr>
      <vt:lpstr>Presentazione standard di PowerPoint</vt:lpstr>
      <vt:lpstr>DECRETO LEGISLATIVO 16 gennaio 2013, n. 13  Definizione delle norme generali e dei livelli essenziali delle prestazioni per l'individuazione e validazione degli apprendimenti non formali e informali e degli standard minimi di servizio del sistema nazionale di certificazione delle competenze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5 opzioni fondamentali del framework nazionale</vt:lpstr>
      <vt:lpstr>LE Prospettive di lavoro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Olidata S.p.A.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Ghezzo Pierangela</dc:creator>
  <cp:lastModifiedBy>Microsoft Office User</cp:lastModifiedBy>
  <cp:revision>115</cp:revision>
  <cp:lastPrinted>2013-07-05T14:08:28Z</cp:lastPrinted>
  <dcterms:created xsi:type="dcterms:W3CDTF">2016-11-28T15:26:09Z</dcterms:created>
  <dcterms:modified xsi:type="dcterms:W3CDTF">2018-12-04T08:16:21Z</dcterms:modified>
</cp:coreProperties>
</file>